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40"/>
  </p:notesMasterIdLst>
  <p:sldIdLst>
    <p:sldId id="256" r:id="rId5"/>
    <p:sldId id="257" r:id="rId6"/>
    <p:sldId id="258" r:id="rId7"/>
    <p:sldId id="259" r:id="rId8"/>
    <p:sldId id="260" r:id="rId9"/>
    <p:sldId id="261" r:id="rId10"/>
    <p:sldId id="286" r:id="rId11"/>
    <p:sldId id="262" r:id="rId12"/>
    <p:sldId id="263" r:id="rId13"/>
    <p:sldId id="287" r:id="rId14"/>
    <p:sldId id="264" r:id="rId15"/>
    <p:sldId id="265" r:id="rId16"/>
    <p:sldId id="266" r:id="rId17"/>
    <p:sldId id="267" r:id="rId18"/>
    <p:sldId id="288" r:id="rId19"/>
    <p:sldId id="268" r:id="rId20"/>
    <p:sldId id="269" r:id="rId21"/>
    <p:sldId id="270" r:id="rId22"/>
    <p:sldId id="271" r:id="rId23"/>
    <p:sldId id="290" r:id="rId24"/>
    <p:sldId id="272" r:id="rId25"/>
    <p:sldId id="273" r:id="rId26"/>
    <p:sldId id="289" r:id="rId27"/>
    <p:sldId id="274" r:id="rId28"/>
    <p:sldId id="275" r:id="rId29"/>
    <p:sldId id="276" r:id="rId30"/>
    <p:sldId id="277" r:id="rId31"/>
    <p:sldId id="278" r:id="rId32"/>
    <p:sldId id="279" r:id="rId33"/>
    <p:sldId id="280" r:id="rId34"/>
    <p:sldId id="281" r:id="rId35"/>
    <p:sldId id="282" r:id="rId36"/>
    <p:sldId id="285" r:id="rId37"/>
    <p:sldId id="291" r:id="rId38"/>
    <p:sldId id="284" r:id="rId39"/>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23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p:scale>
          <a:sx n="200" d="100"/>
          <a:sy n="200" d="100"/>
        </p:scale>
        <p:origin x="654" y="318"/>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 Ogrin" userId="80f9cce2-b328-439a-8ff0-da31e68c772b" providerId="ADAL" clId="{4CAC6CD5-1440-421D-9CE2-516A80AEDB8D}"/>
    <pc:docChg chg="undo custSel addSld delSld modSld sldOrd">
      <pc:chgData name="Steve Ogrin" userId="80f9cce2-b328-439a-8ff0-da31e68c772b" providerId="ADAL" clId="{4CAC6CD5-1440-421D-9CE2-516A80AEDB8D}" dt="2026-05-27T19:06:39.158" v="2188" actId="47"/>
      <pc:docMkLst>
        <pc:docMk/>
      </pc:docMkLst>
      <pc:sldChg chg="delSp modSp mod">
        <pc:chgData name="Steve Ogrin" userId="80f9cce2-b328-439a-8ff0-da31e68c772b" providerId="ADAL" clId="{4CAC6CD5-1440-421D-9CE2-516A80AEDB8D}" dt="2026-05-22T18:36:36.661" v="1520" actId="14100"/>
        <pc:sldMkLst>
          <pc:docMk/>
          <pc:sldMk cId="0" sldId="256"/>
        </pc:sldMkLst>
        <pc:spChg chg="mod">
          <ac:chgData name="Steve Ogrin" userId="80f9cce2-b328-439a-8ff0-da31e68c772b" providerId="ADAL" clId="{4CAC6CD5-1440-421D-9CE2-516A80AEDB8D}" dt="2026-05-22T18:36:36.661" v="1520" actId="14100"/>
          <ac:spMkLst>
            <pc:docMk/>
            <pc:sldMk cId="0" sldId="256"/>
            <ac:spMk id="5" creationId="{00000000-0000-0000-0000-000000000000}"/>
          </ac:spMkLst>
        </pc:spChg>
        <pc:spChg chg="mod">
          <ac:chgData name="Steve Ogrin" userId="80f9cce2-b328-439a-8ff0-da31e68c772b" providerId="ADAL" clId="{4CAC6CD5-1440-421D-9CE2-516A80AEDB8D}" dt="2026-05-22T15:49:01.246" v="745" actId="20577"/>
          <ac:spMkLst>
            <pc:docMk/>
            <pc:sldMk cId="0" sldId="256"/>
            <ac:spMk id="9" creationId="{00000000-0000-0000-0000-000000000000}"/>
          </ac:spMkLst>
        </pc:spChg>
        <pc:spChg chg="mod">
          <ac:chgData name="Steve Ogrin" userId="80f9cce2-b328-439a-8ff0-da31e68c772b" providerId="ADAL" clId="{4CAC6CD5-1440-421D-9CE2-516A80AEDB8D}" dt="2026-05-22T15:49:13.931" v="787" actId="20577"/>
          <ac:spMkLst>
            <pc:docMk/>
            <pc:sldMk cId="0" sldId="256"/>
            <ac:spMk id="10" creationId="{00000000-0000-0000-0000-000000000000}"/>
          </ac:spMkLst>
        </pc:spChg>
      </pc:sldChg>
      <pc:sldChg chg="modSp mod">
        <pc:chgData name="Steve Ogrin" userId="80f9cce2-b328-439a-8ff0-da31e68c772b" providerId="ADAL" clId="{4CAC6CD5-1440-421D-9CE2-516A80AEDB8D}" dt="2026-05-22T15:58:28.089" v="1021"/>
        <pc:sldMkLst>
          <pc:docMk/>
          <pc:sldMk cId="0" sldId="257"/>
        </pc:sldMkLst>
        <pc:spChg chg="mod">
          <ac:chgData name="Steve Ogrin" userId="80f9cce2-b328-439a-8ff0-da31e68c772b" providerId="ADAL" clId="{4CAC6CD5-1440-421D-9CE2-516A80AEDB8D}" dt="2026-05-22T15:58:28.089" v="1021"/>
          <ac:spMkLst>
            <pc:docMk/>
            <pc:sldMk cId="0" sldId="257"/>
            <ac:spMk id="3" creationId="{00000000-0000-0000-0000-000000000000}"/>
          </ac:spMkLst>
        </pc:spChg>
        <pc:spChg chg="mod">
          <ac:chgData name="Steve Ogrin" userId="80f9cce2-b328-439a-8ff0-da31e68c772b" providerId="ADAL" clId="{4CAC6CD5-1440-421D-9CE2-516A80AEDB8D}" dt="2026-05-22T15:50:49.438" v="794" actId="207"/>
          <ac:spMkLst>
            <pc:docMk/>
            <pc:sldMk cId="0" sldId="257"/>
            <ac:spMk id="7" creationId="{00000000-0000-0000-0000-000000000000}"/>
          </ac:spMkLst>
        </pc:spChg>
        <pc:spChg chg="mod">
          <ac:chgData name="Steve Ogrin" userId="80f9cce2-b328-439a-8ff0-da31e68c772b" providerId="ADAL" clId="{4CAC6CD5-1440-421D-9CE2-516A80AEDB8D}" dt="2026-05-22T15:58:28.089" v="1021"/>
          <ac:spMkLst>
            <pc:docMk/>
            <pc:sldMk cId="0" sldId="257"/>
            <ac:spMk id="9" creationId="{00000000-0000-0000-0000-000000000000}"/>
          </ac:spMkLst>
        </pc:spChg>
        <pc:spChg chg="mod">
          <ac:chgData name="Steve Ogrin" userId="80f9cce2-b328-439a-8ff0-da31e68c772b" providerId="ADAL" clId="{4CAC6CD5-1440-421D-9CE2-516A80AEDB8D}" dt="2026-05-22T15:58:28.089" v="1021"/>
          <ac:spMkLst>
            <pc:docMk/>
            <pc:sldMk cId="0" sldId="257"/>
            <ac:spMk id="14" creationId="{00000000-0000-0000-0000-000000000000}"/>
          </ac:spMkLst>
        </pc:spChg>
        <pc:spChg chg="mod">
          <ac:chgData name="Steve Ogrin" userId="80f9cce2-b328-439a-8ff0-da31e68c772b" providerId="ADAL" clId="{4CAC6CD5-1440-421D-9CE2-516A80AEDB8D}" dt="2026-05-22T15:50:42.102" v="793" actId="207"/>
          <ac:spMkLst>
            <pc:docMk/>
            <pc:sldMk cId="0" sldId="257"/>
            <ac:spMk id="42" creationId="{00000000-0000-0000-0000-000000000000}"/>
          </ac:spMkLst>
        </pc:spChg>
        <pc:spChg chg="mod">
          <ac:chgData name="Steve Ogrin" userId="80f9cce2-b328-439a-8ff0-da31e68c772b" providerId="ADAL" clId="{4CAC6CD5-1440-421D-9CE2-516A80AEDB8D}" dt="2026-05-22T15:49:25.657" v="792" actId="20577"/>
          <ac:spMkLst>
            <pc:docMk/>
            <pc:sldMk cId="0" sldId="257"/>
            <ac:spMk id="44" creationId="{00000000-0000-0000-0000-000000000000}"/>
          </ac:spMkLst>
        </pc:spChg>
      </pc:sldChg>
      <pc:sldChg chg="modSp mod">
        <pc:chgData name="Steve Ogrin" userId="80f9cce2-b328-439a-8ff0-da31e68c772b" providerId="ADAL" clId="{4CAC6CD5-1440-421D-9CE2-516A80AEDB8D}" dt="2026-05-22T15:51:14.173" v="820" actId="20577"/>
        <pc:sldMkLst>
          <pc:docMk/>
          <pc:sldMk cId="0" sldId="258"/>
        </pc:sldMkLst>
        <pc:spChg chg="mod">
          <ac:chgData name="Steve Ogrin" userId="80f9cce2-b328-439a-8ff0-da31e68c772b" providerId="ADAL" clId="{4CAC6CD5-1440-421D-9CE2-516A80AEDB8D}" dt="2026-05-22T15:51:14.173" v="820" actId="20577"/>
          <ac:spMkLst>
            <pc:docMk/>
            <pc:sldMk cId="0" sldId="258"/>
            <ac:spMk id="6" creationId="{00000000-0000-0000-0000-000000000000}"/>
          </ac:spMkLst>
        </pc:spChg>
      </pc:sldChg>
      <pc:sldChg chg="modSp mod">
        <pc:chgData name="Steve Ogrin" userId="80f9cce2-b328-439a-8ff0-da31e68c772b" providerId="ADAL" clId="{4CAC6CD5-1440-421D-9CE2-516A80AEDB8D}" dt="2026-05-22T15:58:28.089" v="1021"/>
        <pc:sldMkLst>
          <pc:docMk/>
          <pc:sldMk cId="0" sldId="259"/>
        </pc:sldMkLst>
        <pc:spChg chg="mod">
          <ac:chgData name="Steve Ogrin" userId="80f9cce2-b328-439a-8ff0-da31e68c772b" providerId="ADAL" clId="{4CAC6CD5-1440-421D-9CE2-516A80AEDB8D}" dt="2026-05-22T15:58:28.089" v="1021"/>
          <ac:spMkLst>
            <pc:docMk/>
            <pc:sldMk cId="0" sldId="259"/>
            <ac:spMk id="4" creationId="{00000000-0000-0000-0000-000000000000}"/>
          </ac:spMkLst>
        </pc:spChg>
        <pc:spChg chg="mod">
          <ac:chgData name="Steve Ogrin" userId="80f9cce2-b328-439a-8ff0-da31e68c772b" providerId="ADAL" clId="{4CAC6CD5-1440-421D-9CE2-516A80AEDB8D}" dt="2026-05-22T15:51:49.395" v="841" actId="1035"/>
          <ac:spMkLst>
            <pc:docMk/>
            <pc:sldMk cId="0" sldId="259"/>
            <ac:spMk id="13" creationId="{00000000-0000-0000-0000-000000000000}"/>
          </ac:spMkLst>
        </pc:spChg>
        <pc:spChg chg="mod">
          <ac:chgData name="Steve Ogrin" userId="80f9cce2-b328-439a-8ff0-da31e68c772b" providerId="ADAL" clId="{4CAC6CD5-1440-421D-9CE2-516A80AEDB8D}" dt="2026-05-22T15:51:49.395" v="841" actId="1035"/>
          <ac:spMkLst>
            <pc:docMk/>
            <pc:sldMk cId="0" sldId="259"/>
            <ac:spMk id="15" creationId="{00000000-0000-0000-0000-000000000000}"/>
          </ac:spMkLst>
        </pc:spChg>
        <pc:spChg chg="mod">
          <ac:chgData name="Steve Ogrin" userId="80f9cce2-b328-439a-8ff0-da31e68c772b" providerId="ADAL" clId="{4CAC6CD5-1440-421D-9CE2-516A80AEDB8D}" dt="2026-05-22T15:51:49.395" v="841" actId="1035"/>
          <ac:spMkLst>
            <pc:docMk/>
            <pc:sldMk cId="0" sldId="259"/>
            <ac:spMk id="17" creationId="{00000000-0000-0000-0000-000000000000}"/>
          </ac:spMkLst>
        </pc:spChg>
        <pc:spChg chg="mod">
          <ac:chgData name="Steve Ogrin" userId="80f9cce2-b328-439a-8ff0-da31e68c772b" providerId="ADAL" clId="{4CAC6CD5-1440-421D-9CE2-516A80AEDB8D}" dt="2026-05-22T15:51:49.395" v="841" actId="1035"/>
          <ac:spMkLst>
            <pc:docMk/>
            <pc:sldMk cId="0" sldId="259"/>
            <ac:spMk id="19" creationId="{00000000-0000-0000-0000-000000000000}"/>
          </ac:spMkLst>
        </pc:spChg>
        <pc:spChg chg="mod">
          <ac:chgData name="Steve Ogrin" userId="80f9cce2-b328-439a-8ff0-da31e68c772b" providerId="ADAL" clId="{4CAC6CD5-1440-421D-9CE2-516A80AEDB8D}" dt="2026-05-22T15:52:01.846" v="867" actId="1036"/>
          <ac:spMkLst>
            <pc:docMk/>
            <pc:sldMk cId="0" sldId="259"/>
            <ac:spMk id="26" creationId="{00000000-0000-0000-0000-000000000000}"/>
          </ac:spMkLst>
        </pc:spChg>
        <pc:spChg chg="mod">
          <ac:chgData name="Steve Ogrin" userId="80f9cce2-b328-439a-8ff0-da31e68c772b" providerId="ADAL" clId="{4CAC6CD5-1440-421D-9CE2-516A80AEDB8D}" dt="2026-05-22T15:52:01.846" v="867" actId="1036"/>
          <ac:spMkLst>
            <pc:docMk/>
            <pc:sldMk cId="0" sldId="259"/>
            <ac:spMk id="28" creationId="{00000000-0000-0000-0000-000000000000}"/>
          </ac:spMkLst>
        </pc:spChg>
        <pc:spChg chg="mod">
          <ac:chgData name="Steve Ogrin" userId="80f9cce2-b328-439a-8ff0-da31e68c772b" providerId="ADAL" clId="{4CAC6CD5-1440-421D-9CE2-516A80AEDB8D}" dt="2026-05-22T15:52:01.846" v="867" actId="1036"/>
          <ac:spMkLst>
            <pc:docMk/>
            <pc:sldMk cId="0" sldId="259"/>
            <ac:spMk id="30" creationId="{00000000-0000-0000-0000-000000000000}"/>
          </ac:spMkLst>
        </pc:spChg>
        <pc:spChg chg="mod">
          <ac:chgData name="Steve Ogrin" userId="80f9cce2-b328-439a-8ff0-da31e68c772b" providerId="ADAL" clId="{4CAC6CD5-1440-421D-9CE2-516A80AEDB8D}" dt="2026-05-22T15:52:01.846" v="867" actId="1036"/>
          <ac:spMkLst>
            <pc:docMk/>
            <pc:sldMk cId="0" sldId="259"/>
            <ac:spMk id="32" creationId="{00000000-0000-0000-0000-000000000000}"/>
          </ac:spMkLst>
        </pc:spChg>
      </pc:sldChg>
      <pc:sldChg chg="modSp mod ord">
        <pc:chgData name="Steve Ogrin" userId="80f9cce2-b328-439a-8ff0-da31e68c772b" providerId="ADAL" clId="{4CAC6CD5-1440-421D-9CE2-516A80AEDB8D}" dt="2026-05-22T18:33:29.231" v="1499"/>
        <pc:sldMkLst>
          <pc:docMk/>
          <pc:sldMk cId="0" sldId="261"/>
        </pc:sldMkLst>
        <pc:spChg chg="mod">
          <ac:chgData name="Steve Ogrin" userId="80f9cce2-b328-439a-8ff0-da31e68c772b" providerId="ADAL" clId="{4CAC6CD5-1440-421D-9CE2-516A80AEDB8D}" dt="2026-05-22T15:53:19.153" v="908" actId="33524"/>
          <ac:spMkLst>
            <pc:docMk/>
            <pc:sldMk cId="0" sldId="261"/>
            <ac:spMk id="19" creationId="{00000000-0000-0000-0000-000000000000}"/>
          </ac:spMkLst>
        </pc:spChg>
        <pc:spChg chg="mod">
          <ac:chgData name="Steve Ogrin" userId="80f9cce2-b328-439a-8ff0-da31e68c772b" providerId="ADAL" clId="{4CAC6CD5-1440-421D-9CE2-516A80AEDB8D}" dt="2026-05-22T15:53:36.674" v="909" actId="14100"/>
          <ac:spMkLst>
            <pc:docMk/>
            <pc:sldMk cId="0" sldId="261"/>
            <ac:spMk id="32" creationId="{00000000-0000-0000-0000-000000000000}"/>
          </ac:spMkLst>
        </pc:spChg>
        <pc:spChg chg="mod">
          <ac:chgData name="Steve Ogrin" userId="80f9cce2-b328-439a-8ff0-da31e68c772b" providerId="ADAL" clId="{4CAC6CD5-1440-421D-9CE2-516A80AEDB8D}" dt="2026-05-22T15:58:28.089" v="1021"/>
          <ac:spMkLst>
            <pc:docMk/>
            <pc:sldMk cId="0" sldId="261"/>
            <ac:spMk id="33" creationId="{00000000-0000-0000-0000-000000000000}"/>
          </ac:spMkLst>
        </pc:spChg>
        <pc:picChg chg="mod">
          <ac:chgData name="Steve Ogrin" userId="80f9cce2-b328-439a-8ff0-da31e68c772b" providerId="ADAL" clId="{4CAC6CD5-1440-421D-9CE2-516A80AEDB8D}" dt="2026-05-22T15:52:58.357" v="884" actId="1036"/>
          <ac:picMkLst>
            <pc:docMk/>
            <pc:sldMk cId="0" sldId="261"/>
            <ac:picMk id="12" creationId="{00000000-0000-0000-0000-000000000000}"/>
          </ac:picMkLst>
        </pc:picChg>
        <pc:picChg chg="mod">
          <ac:chgData name="Steve Ogrin" userId="80f9cce2-b328-439a-8ff0-da31e68c772b" providerId="ADAL" clId="{4CAC6CD5-1440-421D-9CE2-516A80AEDB8D}" dt="2026-05-22T15:52:58.357" v="884" actId="1036"/>
          <ac:picMkLst>
            <pc:docMk/>
            <pc:sldMk cId="0" sldId="261"/>
            <ac:picMk id="14" creationId="{00000000-0000-0000-0000-000000000000}"/>
          </ac:picMkLst>
        </pc:picChg>
        <pc:picChg chg="mod">
          <ac:chgData name="Steve Ogrin" userId="80f9cce2-b328-439a-8ff0-da31e68c772b" providerId="ADAL" clId="{4CAC6CD5-1440-421D-9CE2-516A80AEDB8D}" dt="2026-05-22T15:52:58.357" v="884" actId="1036"/>
          <ac:picMkLst>
            <pc:docMk/>
            <pc:sldMk cId="0" sldId="261"/>
            <ac:picMk id="16" creationId="{00000000-0000-0000-0000-000000000000}"/>
          </ac:picMkLst>
        </pc:picChg>
        <pc:picChg chg="mod">
          <ac:chgData name="Steve Ogrin" userId="80f9cce2-b328-439a-8ff0-da31e68c772b" providerId="ADAL" clId="{4CAC6CD5-1440-421D-9CE2-516A80AEDB8D}" dt="2026-05-22T15:52:58.357" v="884" actId="1036"/>
          <ac:picMkLst>
            <pc:docMk/>
            <pc:sldMk cId="0" sldId="261"/>
            <ac:picMk id="18" creationId="{00000000-0000-0000-0000-000000000000}"/>
          </ac:picMkLst>
        </pc:picChg>
        <pc:picChg chg="mod">
          <ac:chgData name="Steve Ogrin" userId="80f9cce2-b328-439a-8ff0-da31e68c772b" providerId="ADAL" clId="{4CAC6CD5-1440-421D-9CE2-516A80AEDB8D}" dt="2026-05-22T15:53:08.283" v="907" actId="1036"/>
          <ac:picMkLst>
            <pc:docMk/>
            <pc:sldMk cId="0" sldId="261"/>
            <ac:picMk id="24" creationId="{00000000-0000-0000-0000-000000000000}"/>
          </ac:picMkLst>
        </pc:picChg>
        <pc:picChg chg="mod">
          <ac:chgData name="Steve Ogrin" userId="80f9cce2-b328-439a-8ff0-da31e68c772b" providerId="ADAL" clId="{4CAC6CD5-1440-421D-9CE2-516A80AEDB8D}" dt="2026-05-22T15:53:08.283" v="907" actId="1036"/>
          <ac:picMkLst>
            <pc:docMk/>
            <pc:sldMk cId="0" sldId="261"/>
            <ac:picMk id="26" creationId="{00000000-0000-0000-0000-000000000000}"/>
          </ac:picMkLst>
        </pc:picChg>
        <pc:picChg chg="mod">
          <ac:chgData name="Steve Ogrin" userId="80f9cce2-b328-439a-8ff0-da31e68c772b" providerId="ADAL" clId="{4CAC6CD5-1440-421D-9CE2-516A80AEDB8D}" dt="2026-05-22T15:53:08.283" v="907" actId="1036"/>
          <ac:picMkLst>
            <pc:docMk/>
            <pc:sldMk cId="0" sldId="261"/>
            <ac:picMk id="28" creationId="{00000000-0000-0000-0000-000000000000}"/>
          </ac:picMkLst>
        </pc:picChg>
        <pc:picChg chg="mod">
          <ac:chgData name="Steve Ogrin" userId="80f9cce2-b328-439a-8ff0-da31e68c772b" providerId="ADAL" clId="{4CAC6CD5-1440-421D-9CE2-516A80AEDB8D}" dt="2026-05-22T15:53:08.283" v="907" actId="1036"/>
          <ac:picMkLst>
            <pc:docMk/>
            <pc:sldMk cId="0" sldId="261"/>
            <ac:picMk id="30" creationId="{00000000-0000-0000-0000-000000000000}"/>
          </ac:picMkLst>
        </pc:picChg>
      </pc:sldChg>
      <pc:sldChg chg="modSp mod">
        <pc:chgData name="Steve Ogrin" userId="80f9cce2-b328-439a-8ff0-da31e68c772b" providerId="ADAL" clId="{4CAC6CD5-1440-421D-9CE2-516A80AEDB8D}" dt="2026-05-22T15:55:41.033" v="969" actId="20577"/>
        <pc:sldMkLst>
          <pc:docMk/>
          <pc:sldMk cId="0" sldId="262"/>
        </pc:sldMkLst>
        <pc:spChg chg="mod">
          <ac:chgData name="Steve Ogrin" userId="80f9cce2-b328-439a-8ff0-da31e68c772b" providerId="ADAL" clId="{4CAC6CD5-1440-421D-9CE2-516A80AEDB8D}" dt="2026-05-22T15:54:09.144" v="917" actId="20577"/>
          <ac:spMkLst>
            <pc:docMk/>
            <pc:sldMk cId="0" sldId="262"/>
            <ac:spMk id="4" creationId="{00000000-0000-0000-0000-000000000000}"/>
          </ac:spMkLst>
        </pc:spChg>
        <pc:spChg chg="mod">
          <ac:chgData name="Steve Ogrin" userId="80f9cce2-b328-439a-8ff0-da31e68c772b" providerId="ADAL" clId="{4CAC6CD5-1440-421D-9CE2-516A80AEDB8D}" dt="2026-05-22T15:53:59.700" v="913" actId="20577"/>
          <ac:spMkLst>
            <pc:docMk/>
            <pc:sldMk cId="0" sldId="262"/>
            <ac:spMk id="11" creationId="{00000000-0000-0000-0000-000000000000}"/>
          </ac:spMkLst>
        </pc:spChg>
        <pc:spChg chg="mod">
          <ac:chgData name="Steve Ogrin" userId="80f9cce2-b328-439a-8ff0-da31e68c772b" providerId="ADAL" clId="{4CAC6CD5-1440-421D-9CE2-516A80AEDB8D}" dt="2026-05-22T15:54:36.173" v="918" actId="113"/>
          <ac:spMkLst>
            <pc:docMk/>
            <pc:sldMk cId="0" sldId="262"/>
            <ac:spMk id="16" creationId="{00000000-0000-0000-0000-000000000000}"/>
          </ac:spMkLst>
        </pc:spChg>
        <pc:spChg chg="mod">
          <ac:chgData name="Steve Ogrin" userId="80f9cce2-b328-439a-8ff0-da31e68c772b" providerId="ADAL" clId="{4CAC6CD5-1440-421D-9CE2-516A80AEDB8D}" dt="2026-05-22T15:55:07.959" v="949" actId="1036"/>
          <ac:spMkLst>
            <pc:docMk/>
            <pc:sldMk cId="0" sldId="262"/>
            <ac:spMk id="20" creationId="{00000000-0000-0000-0000-000000000000}"/>
          </ac:spMkLst>
        </pc:spChg>
        <pc:spChg chg="mod">
          <ac:chgData name="Steve Ogrin" userId="80f9cce2-b328-439a-8ff0-da31e68c772b" providerId="ADAL" clId="{4CAC6CD5-1440-421D-9CE2-516A80AEDB8D}" dt="2026-05-22T15:55:19.387" v="953" actId="20577"/>
          <ac:spMkLst>
            <pc:docMk/>
            <pc:sldMk cId="0" sldId="262"/>
            <ac:spMk id="21" creationId="{00000000-0000-0000-0000-000000000000}"/>
          </ac:spMkLst>
        </pc:spChg>
        <pc:spChg chg="mod">
          <ac:chgData name="Steve Ogrin" userId="80f9cce2-b328-439a-8ff0-da31e68c772b" providerId="ADAL" clId="{4CAC6CD5-1440-421D-9CE2-516A80AEDB8D}" dt="2026-05-22T15:55:33.965" v="958" actId="1035"/>
          <ac:spMkLst>
            <pc:docMk/>
            <pc:sldMk cId="0" sldId="262"/>
            <ac:spMk id="25" creationId="{00000000-0000-0000-0000-000000000000}"/>
          </ac:spMkLst>
        </pc:spChg>
        <pc:spChg chg="mod">
          <ac:chgData name="Steve Ogrin" userId="80f9cce2-b328-439a-8ff0-da31e68c772b" providerId="ADAL" clId="{4CAC6CD5-1440-421D-9CE2-516A80AEDB8D}" dt="2026-05-22T15:55:41.033" v="969" actId="20577"/>
          <ac:spMkLst>
            <pc:docMk/>
            <pc:sldMk cId="0" sldId="262"/>
            <ac:spMk id="26" creationId="{00000000-0000-0000-0000-000000000000}"/>
          </ac:spMkLst>
        </pc:spChg>
      </pc:sldChg>
      <pc:sldChg chg="modSp mod">
        <pc:chgData name="Steve Ogrin" userId="80f9cce2-b328-439a-8ff0-da31e68c772b" providerId="ADAL" clId="{4CAC6CD5-1440-421D-9CE2-516A80AEDB8D}" dt="2026-05-22T15:55:56.713" v="973" actId="20577"/>
        <pc:sldMkLst>
          <pc:docMk/>
          <pc:sldMk cId="0" sldId="263"/>
        </pc:sldMkLst>
        <pc:spChg chg="mod">
          <ac:chgData name="Steve Ogrin" userId="80f9cce2-b328-439a-8ff0-da31e68c772b" providerId="ADAL" clId="{4CAC6CD5-1440-421D-9CE2-516A80AEDB8D}" dt="2026-05-22T15:55:56.713" v="973" actId="20577"/>
          <ac:spMkLst>
            <pc:docMk/>
            <pc:sldMk cId="0" sldId="263"/>
            <ac:spMk id="6" creationId="{00000000-0000-0000-0000-000000000000}"/>
          </ac:spMkLst>
        </pc:spChg>
      </pc:sldChg>
      <pc:sldChg chg="modSp mod">
        <pc:chgData name="Steve Ogrin" userId="80f9cce2-b328-439a-8ff0-da31e68c772b" providerId="ADAL" clId="{4CAC6CD5-1440-421D-9CE2-516A80AEDB8D}" dt="2026-05-22T15:57:49.220" v="1020" actId="20577"/>
        <pc:sldMkLst>
          <pc:docMk/>
          <pc:sldMk cId="0" sldId="264"/>
        </pc:sldMkLst>
        <pc:spChg chg="mod">
          <ac:chgData name="Steve Ogrin" userId="80f9cce2-b328-439a-8ff0-da31e68c772b" providerId="ADAL" clId="{4CAC6CD5-1440-421D-9CE2-516A80AEDB8D}" dt="2026-05-22T15:56:05.685" v="977" actId="20577"/>
          <ac:spMkLst>
            <pc:docMk/>
            <pc:sldMk cId="0" sldId="264"/>
            <ac:spMk id="3" creationId="{00000000-0000-0000-0000-000000000000}"/>
          </ac:spMkLst>
        </pc:spChg>
        <pc:spChg chg="mod">
          <ac:chgData name="Steve Ogrin" userId="80f9cce2-b328-439a-8ff0-da31e68c772b" providerId="ADAL" clId="{4CAC6CD5-1440-421D-9CE2-516A80AEDB8D}" dt="2026-05-22T15:57:16.041" v="981" actId="20577"/>
          <ac:spMkLst>
            <pc:docMk/>
            <pc:sldMk cId="0" sldId="264"/>
            <ac:spMk id="6" creationId="{00000000-0000-0000-0000-000000000000}"/>
          </ac:spMkLst>
        </pc:spChg>
        <pc:spChg chg="mod">
          <ac:chgData name="Steve Ogrin" userId="80f9cce2-b328-439a-8ff0-da31e68c772b" providerId="ADAL" clId="{4CAC6CD5-1440-421D-9CE2-516A80AEDB8D}" dt="2026-05-22T15:57:22.939" v="997" actId="1035"/>
          <ac:spMkLst>
            <pc:docMk/>
            <pc:sldMk cId="0" sldId="264"/>
            <ac:spMk id="10" creationId="{00000000-0000-0000-0000-000000000000}"/>
          </ac:spMkLst>
        </pc:spChg>
        <pc:spChg chg="mod">
          <ac:chgData name="Steve Ogrin" userId="80f9cce2-b328-439a-8ff0-da31e68c772b" providerId="ADAL" clId="{4CAC6CD5-1440-421D-9CE2-516A80AEDB8D}" dt="2026-05-22T15:57:34.813" v="1012" actId="20577"/>
          <ac:spMkLst>
            <pc:docMk/>
            <pc:sldMk cId="0" sldId="264"/>
            <ac:spMk id="11" creationId="{00000000-0000-0000-0000-000000000000}"/>
          </ac:spMkLst>
        </pc:spChg>
        <pc:spChg chg="mod">
          <ac:chgData name="Steve Ogrin" userId="80f9cce2-b328-439a-8ff0-da31e68c772b" providerId="ADAL" clId="{4CAC6CD5-1440-421D-9CE2-516A80AEDB8D}" dt="2026-05-22T15:57:49.220" v="1020" actId="20577"/>
          <ac:spMkLst>
            <pc:docMk/>
            <pc:sldMk cId="0" sldId="264"/>
            <ac:spMk id="16" creationId="{00000000-0000-0000-0000-000000000000}"/>
          </ac:spMkLst>
        </pc:spChg>
      </pc:sldChg>
      <pc:sldChg chg="modSp">
        <pc:chgData name="Steve Ogrin" userId="80f9cce2-b328-439a-8ff0-da31e68c772b" providerId="ADAL" clId="{4CAC6CD5-1440-421D-9CE2-516A80AEDB8D}" dt="2026-05-22T15:58:28.089" v="1021"/>
        <pc:sldMkLst>
          <pc:docMk/>
          <pc:sldMk cId="0" sldId="266"/>
        </pc:sldMkLst>
        <pc:spChg chg="mod">
          <ac:chgData name="Steve Ogrin" userId="80f9cce2-b328-439a-8ff0-da31e68c772b" providerId="ADAL" clId="{4CAC6CD5-1440-421D-9CE2-516A80AEDB8D}" dt="2026-05-22T15:58:28.089" v="1021"/>
          <ac:spMkLst>
            <pc:docMk/>
            <pc:sldMk cId="0" sldId="266"/>
            <ac:spMk id="6" creationId="{00000000-0000-0000-0000-000000000000}"/>
          </ac:spMkLst>
        </pc:spChg>
        <pc:spChg chg="mod">
          <ac:chgData name="Steve Ogrin" userId="80f9cce2-b328-439a-8ff0-da31e68c772b" providerId="ADAL" clId="{4CAC6CD5-1440-421D-9CE2-516A80AEDB8D}" dt="2026-05-22T15:58:28.089" v="1021"/>
          <ac:spMkLst>
            <pc:docMk/>
            <pc:sldMk cId="0" sldId="266"/>
            <ac:spMk id="26" creationId="{00000000-0000-0000-0000-000000000000}"/>
          </ac:spMkLst>
        </pc:spChg>
      </pc:sldChg>
      <pc:sldChg chg="modSp mod">
        <pc:chgData name="Steve Ogrin" userId="80f9cce2-b328-439a-8ff0-da31e68c772b" providerId="ADAL" clId="{4CAC6CD5-1440-421D-9CE2-516A80AEDB8D}" dt="2026-05-22T17:15:30.933" v="1025" actId="115"/>
        <pc:sldMkLst>
          <pc:docMk/>
          <pc:sldMk cId="0" sldId="267"/>
        </pc:sldMkLst>
        <pc:spChg chg="mod">
          <ac:chgData name="Steve Ogrin" userId="80f9cce2-b328-439a-8ff0-da31e68c772b" providerId="ADAL" clId="{4CAC6CD5-1440-421D-9CE2-516A80AEDB8D}" dt="2026-05-22T15:58:28.089" v="1021"/>
          <ac:spMkLst>
            <pc:docMk/>
            <pc:sldMk cId="0" sldId="267"/>
            <ac:spMk id="3" creationId="{00000000-0000-0000-0000-000000000000}"/>
          </ac:spMkLst>
        </pc:spChg>
        <pc:spChg chg="mod">
          <ac:chgData name="Steve Ogrin" userId="80f9cce2-b328-439a-8ff0-da31e68c772b" providerId="ADAL" clId="{4CAC6CD5-1440-421D-9CE2-516A80AEDB8D}" dt="2026-05-22T17:15:30.933" v="1025" actId="115"/>
          <ac:spMkLst>
            <pc:docMk/>
            <pc:sldMk cId="0" sldId="267"/>
            <ac:spMk id="30" creationId="{00000000-0000-0000-0000-000000000000}"/>
          </ac:spMkLst>
        </pc:spChg>
      </pc:sldChg>
      <pc:sldChg chg="modSp">
        <pc:chgData name="Steve Ogrin" userId="80f9cce2-b328-439a-8ff0-da31e68c772b" providerId="ADAL" clId="{4CAC6CD5-1440-421D-9CE2-516A80AEDB8D}" dt="2026-05-22T15:58:28.089" v="1021"/>
        <pc:sldMkLst>
          <pc:docMk/>
          <pc:sldMk cId="0" sldId="268"/>
        </pc:sldMkLst>
        <pc:spChg chg="mod">
          <ac:chgData name="Steve Ogrin" userId="80f9cce2-b328-439a-8ff0-da31e68c772b" providerId="ADAL" clId="{4CAC6CD5-1440-421D-9CE2-516A80AEDB8D}" dt="2026-05-22T15:58:28.089" v="1021"/>
          <ac:spMkLst>
            <pc:docMk/>
            <pc:sldMk cId="0" sldId="268"/>
            <ac:spMk id="6" creationId="{00000000-0000-0000-0000-000000000000}"/>
          </ac:spMkLst>
        </pc:spChg>
      </pc:sldChg>
      <pc:sldChg chg="modSp mod">
        <pc:chgData name="Steve Ogrin" userId="80f9cce2-b328-439a-8ff0-da31e68c772b" providerId="ADAL" clId="{4CAC6CD5-1440-421D-9CE2-516A80AEDB8D}" dt="2026-05-22T17:17:12.373" v="1106" actId="20577"/>
        <pc:sldMkLst>
          <pc:docMk/>
          <pc:sldMk cId="0" sldId="269"/>
        </pc:sldMkLst>
        <pc:spChg chg="mod">
          <ac:chgData name="Steve Ogrin" userId="80f9cce2-b328-439a-8ff0-da31e68c772b" providerId="ADAL" clId="{4CAC6CD5-1440-421D-9CE2-516A80AEDB8D}" dt="2026-05-22T17:15:53.158" v="1044" actId="1036"/>
          <ac:spMkLst>
            <pc:docMk/>
            <pc:sldMk cId="0" sldId="269"/>
            <ac:spMk id="10" creationId="{00000000-0000-0000-0000-000000000000}"/>
          </ac:spMkLst>
        </pc:spChg>
        <pc:spChg chg="mod">
          <ac:chgData name="Steve Ogrin" userId="80f9cce2-b328-439a-8ff0-da31e68c772b" providerId="ADAL" clId="{4CAC6CD5-1440-421D-9CE2-516A80AEDB8D}" dt="2026-05-22T15:58:28.089" v="1021"/>
          <ac:spMkLst>
            <pc:docMk/>
            <pc:sldMk cId="0" sldId="269"/>
            <ac:spMk id="11" creationId="{00000000-0000-0000-0000-000000000000}"/>
          </ac:spMkLst>
        </pc:spChg>
        <pc:spChg chg="mod">
          <ac:chgData name="Steve Ogrin" userId="80f9cce2-b328-439a-8ff0-da31e68c772b" providerId="ADAL" clId="{4CAC6CD5-1440-421D-9CE2-516A80AEDB8D}" dt="2026-05-22T17:15:53.158" v="1044" actId="1036"/>
          <ac:spMkLst>
            <pc:docMk/>
            <pc:sldMk cId="0" sldId="269"/>
            <ac:spMk id="12" creationId="{00000000-0000-0000-0000-000000000000}"/>
          </ac:spMkLst>
        </pc:spChg>
        <pc:spChg chg="mod">
          <ac:chgData name="Steve Ogrin" userId="80f9cce2-b328-439a-8ff0-da31e68c772b" providerId="ADAL" clId="{4CAC6CD5-1440-421D-9CE2-516A80AEDB8D}" dt="2026-05-22T15:58:28.089" v="1021"/>
          <ac:spMkLst>
            <pc:docMk/>
            <pc:sldMk cId="0" sldId="269"/>
            <ac:spMk id="13" creationId="{00000000-0000-0000-0000-000000000000}"/>
          </ac:spMkLst>
        </pc:spChg>
        <pc:spChg chg="mod">
          <ac:chgData name="Steve Ogrin" userId="80f9cce2-b328-439a-8ff0-da31e68c772b" providerId="ADAL" clId="{4CAC6CD5-1440-421D-9CE2-516A80AEDB8D}" dt="2026-05-22T17:15:53.158" v="1044" actId="1036"/>
          <ac:spMkLst>
            <pc:docMk/>
            <pc:sldMk cId="0" sldId="269"/>
            <ac:spMk id="14" creationId="{00000000-0000-0000-0000-000000000000}"/>
          </ac:spMkLst>
        </pc:spChg>
        <pc:spChg chg="mod">
          <ac:chgData name="Steve Ogrin" userId="80f9cce2-b328-439a-8ff0-da31e68c772b" providerId="ADAL" clId="{4CAC6CD5-1440-421D-9CE2-516A80AEDB8D}" dt="2026-05-22T15:58:28.089" v="1021"/>
          <ac:spMkLst>
            <pc:docMk/>
            <pc:sldMk cId="0" sldId="269"/>
            <ac:spMk id="15" creationId="{00000000-0000-0000-0000-000000000000}"/>
          </ac:spMkLst>
        </pc:spChg>
        <pc:spChg chg="mod">
          <ac:chgData name="Steve Ogrin" userId="80f9cce2-b328-439a-8ff0-da31e68c772b" providerId="ADAL" clId="{4CAC6CD5-1440-421D-9CE2-516A80AEDB8D}" dt="2026-05-22T17:15:53.158" v="1044" actId="1036"/>
          <ac:spMkLst>
            <pc:docMk/>
            <pc:sldMk cId="0" sldId="269"/>
            <ac:spMk id="16" creationId="{00000000-0000-0000-0000-000000000000}"/>
          </ac:spMkLst>
        </pc:spChg>
        <pc:spChg chg="mod">
          <ac:chgData name="Steve Ogrin" userId="80f9cce2-b328-439a-8ff0-da31e68c772b" providerId="ADAL" clId="{4CAC6CD5-1440-421D-9CE2-516A80AEDB8D}" dt="2026-05-22T17:16:03.952" v="1064" actId="1035"/>
          <ac:spMkLst>
            <pc:docMk/>
            <pc:sldMk cId="0" sldId="269"/>
            <ac:spMk id="22" creationId="{00000000-0000-0000-0000-000000000000}"/>
          </ac:spMkLst>
        </pc:spChg>
        <pc:spChg chg="mod">
          <ac:chgData name="Steve Ogrin" userId="80f9cce2-b328-439a-8ff0-da31e68c772b" providerId="ADAL" clId="{4CAC6CD5-1440-421D-9CE2-516A80AEDB8D}" dt="2026-05-22T15:58:28.089" v="1021"/>
          <ac:spMkLst>
            <pc:docMk/>
            <pc:sldMk cId="0" sldId="269"/>
            <ac:spMk id="23" creationId="{00000000-0000-0000-0000-000000000000}"/>
          </ac:spMkLst>
        </pc:spChg>
        <pc:spChg chg="mod">
          <ac:chgData name="Steve Ogrin" userId="80f9cce2-b328-439a-8ff0-da31e68c772b" providerId="ADAL" clId="{4CAC6CD5-1440-421D-9CE2-516A80AEDB8D}" dt="2026-05-22T17:16:03.952" v="1064" actId="1035"/>
          <ac:spMkLst>
            <pc:docMk/>
            <pc:sldMk cId="0" sldId="269"/>
            <ac:spMk id="24" creationId="{00000000-0000-0000-0000-000000000000}"/>
          </ac:spMkLst>
        </pc:spChg>
        <pc:spChg chg="mod">
          <ac:chgData name="Steve Ogrin" userId="80f9cce2-b328-439a-8ff0-da31e68c772b" providerId="ADAL" clId="{4CAC6CD5-1440-421D-9CE2-516A80AEDB8D}" dt="2026-05-22T15:58:28.089" v="1021"/>
          <ac:spMkLst>
            <pc:docMk/>
            <pc:sldMk cId="0" sldId="269"/>
            <ac:spMk id="25" creationId="{00000000-0000-0000-0000-000000000000}"/>
          </ac:spMkLst>
        </pc:spChg>
        <pc:spChg chg="mod">
          <ac:chgData name="Steve Ogrin" userId="80f9cce2-b328-439a-8ff0-da31e68c772b" providerId="ADAL" clId="{4CAC6CD5-1440-421D-9CE2-516A80AEDB8D}" dt="2026-05-22T17:16:03.952" v="1064" actId="1035"/>
          <ac:spMkLst>
            <pc:docMk/>
            <pc:sldMk cId="0" sldId="269"/>
            <ac:spMk id="26" creationId="{00000000-0000-0000-0000-000000000000}"/>
          </ac:spMkLst>
        </pc:spChg>
        <pc:spChg chg="mod">
          <ac:chgData name="Steve Ogrin" userId="80f9cce2-b328-439a-8ff0-da31e68c772b" providerId="ADAL" clId="{4CAC6CD5-1440-421D-9CE2-516A80AEDB8D}" dt="2026-05-22T15:58:28.089" v="1021"/>
          <ac:spMkLst>
            <pc:docMk/>
            <pc:sldMk cId="0" sldId="269"/>
            <ac:spMk id="27" creationId="{00000000-0000-0000-0000-000000000000}"/>
          </ac:spMkLst>
        </pc:spChg>
        <pc:spChg chg="mod">
          <ac:chgData name="Steve Ogrin" userId="80f9cce2-b328-439a-8ff0-da31e68c772b" providerId="ADAL" clId="{4CAC6CD5-1440-421D-9CE2-516A80AEDB8D}" dt="2026-05-22T17:16:03.952" v="1064" actId="1035"/>
          <ac:spMkLst>
            <pc:docMk/>
            <pc:sldMk cId="0" sldId="269"/>
            <ac:spMk id="28" creationId="{00000000-0000-0000-0000-000000000000}"/>
          </ac:spMkLst>
        </pc:spChg>
        <pc:spChg chg="mod">
          <ac:chgData name="Steve Ogrin" userId="80f9cce2-b328-439a-8ff0-da31e68c772b" providerId="ADAL" clId="{4CAC6CD5-1440-421D-9CE2-516A80AEDB8D}" dt="2026-05-22T17:16:11.383" v="1091" actId="1036"/>
          <ac:spMkLst>
            <pc:docMk/>
            <pc:sldMk cId="0" sldId="269"/>
            <ac:spMk id="34" creationId="{00000000-0000-0000-0000-000000000000}"/>
          </ac:spMkLst>
        </pc:spChg>
        <pc:spChg chg="mod">
          <ac:chgData name="Steve Ogrin" userId="80f9cce2-b328-439a-8ff0-da31e68c772b" providerId="ADAL" clId="{4CAC6CD5-1440-421D-9CE2-516A80AEDB8D}" dt="2026-05-22T17:17:12.373" v="1106" actId="20577"/>
          <ac:spMkLst>
            <pc:docMk/>
            <pc:sldMk cId="0" sldId="269"/>
            <ac:spMk id="35" creationId="{00000000-0000-0000-0000-000000000000}"/>
          </ac:spMkLst>
        </pc:spChg>
        <pc:spChg chg="mod">
          <ac:chgData name="Steve Ogrin" userId="80f9cce2-b328-439a-8ff0-da31e68c772b" providerId="ADAL" clId="{4CAC6CD5-1440-421D-9CE2-516A80AEDB8D}" dt="2026-05-22T17:16:11.383" v="1091" actId="1036"/>
          <ac:spMkLst>
            <pc:docMk/>
            <pc:sldMk cId="0" sldId="269"/>
            <ac:spMk id="36" creationId="{00000000-0000-0000-0000-000000000000}"/>
          </ac:spMkLst>
        </pc:spChg>
        <pc:spChg chg="mod">
          <ac:chgData name="Steve Ogrin" userId="80f9cce2-b328-439a-8ff0-da31e68c772b" providerId="ADAL" clId="{4CAC6CD5-1440-421D-9CE2-516A80AEDB8D}" dt="2026-05-22T15:58:28.089" v="1021"/>
          <ac:spMkLst>
            <pc:docMk/>
            <pc:sldMk cId="0" sldId="269"/>
            <ac:spMk id="37" creationId="{00000000-0000-0000-0000-000000000000}"/>
          </ac:spMkLst>
        </pc:spChg>
        <pc:spChg chg="mod">
          <ac:chgData name="Steve Ogrin" userId="80f9cce2-b328-439a-8ff0-da31e68c772b" providerId="ADAL" clId="{4CAC6CD5-1440-421D-9CE2-516A80AEDB8D}" dt="2026-05-22T17:16:11.383" v="1091" actId="1036"/>
          <ac:spMkLst>
            <pc:docMk/>
            <pc:sldMk cId="0" sldId="269"/>
            <ac:spMk id="38" creationId="{00000000-0000-0000-0000-000000000000}"/>
          </ac:spMkLst>
        </pc:spChg>
        <pc:spChg chg="mod">
          <ac:chgData name="Steve Ogrin" userId="80f9cce2-b328-439a-8ff0-da31e68c772b" providerId="ADAL" clId="{4CAC6CD5-1440-421D-9CE2-516A80AEDB8D}" dt="2026-05-22T15:58:28.089" v="1021"/>
          <ac:spMkLst>
            <pc:docMk/>
            <pc:sldMk cId="0" sldId="269"/>
            <ac:spMk id="39" creationId="{00000000-0000-0000-0000-000000000000}"/>
          </ac:spMkLst>
        </pc:spChg>
      </pc:sldChg>
      <pc:sldChg chg="modSp mod">
        <pc:chgData name="Steve Ogrin" userId="80f9cce2-b328-439a-8ff0-da31e68c772b" providerId="ADAL" clId="{4CAC6CD5-1440-421D-9CE2-516A80AEDB8D}" dt="2026-05-22T17:18:30.302" v="1198" actId="1036"/>
        <pc:sldMkLst>
          <pc:docMk/>
          <pc:sldMk cId="0" sldId="271"/>
        </pc:sldMkLst>
        <pc:spChg chg="mod">
          <ac:chgData name="Steve Ogrin" userId="80f9cce2-b328-439a-8ff0-da31e68c772b" providerId="ADAL" clId="{4CAC6CD5-1440-421D-9CE2-516A80AEDB8D}" dt="2026-05-22T15:58:28.089" v="1021"/>
          <ac:spMkLst>
            <pc:docMk/>
            <pc:sldMk cId="0" sldId="271"/>
            <ac:spMk id="3" creationId="{00000000-0000-0000-0000-000000000000}"/>
          </ac:spMkLst>
        </pc:spChg>
        <pc:spChg chg="mod">
          <ac:chgData name="Steve Ogrin" userId="80f9cce2-b328-439a-8ff0-da31e68c772b" providerId="ADAL" clId="{4CAC6CD5-1440-421D-9CE2-516A80AEDB8D}" dt="2026-05-22T17:17:36.923" v="1107" actId="33524"/>
          <ac:spMkLst>
            <pc:docMk/>
            <pc:sldMk cId="0" sldId="271"/>
            <ac:spMk id="9" creationId="{00000000-0000-0000-0000-000000000000}"/>
          </ac:spMkLst>
        </pc:spChg>
        <pc:spChg chg="mod">
          <ac:chgData name="Steve Ogrin" userId="80f9cce2-b328-439a-8ff0-da31e68c772b" providerId="ADAL" clId="{4CAC6CD5-1440-421D-9CE2-516A80AEDB8D}" dt="2026-05-22T17:18:30.302" v="1198" actId="1036"/>
          <ac:spMkLst>
            <pc:docMk/>
            <pc:sldMk cId="0" sldId="271"/>
            <ac:spMk id="10" creationId="{00000000-0000-0000-0000-000000000000}"/>
          </ac:spMkLst>
        </pc:spChg>
        <pc:spChg chg="mod">
          <ac:chgData name="Steve Ogrin" userId="80f9cce2-b328-439a-8ff0-da31e68c772b" providerId="ADAL" clId="{4CAC6CD5-1440-421D-9CE2-516A80AEDB8D}" dt="2026-05-22T17:18:27.954" v="1189" actId="1036"/>
          <ac:spMkLst>
            <pc:docMk/>
            <pc:sldMk cId="0" sldId="271"/>
            <ac:spMk id="12" creationId="{00000000-0000-0000-0000-000000000000}"/>
          </ac:spMkLst>
        </pc:spChg>
        <pc:spChg chg="mod">
          <ac:chgData name="Steve Ogrin" userId="80f9cce2-b328-439a-8ff0-da31e68c772b" providerId="ADAL" clId="{4CAC6CD5-1440-421D-9CE2-516A80AEDB8D}" dt="2026-05-22T17:18:17.056" v="1143" actId="1036"/>
          <ac:spMkLst>
            <pc:docMk/>
            <pc:sldMk cId="0" sldId="271"/>
            <ac:spMk id="13" creationId="{00000000-0000-0000-0000-000000000000}"/>
          </ac:spMkLst>
        </pc:spChg>
        <pc:spChg chg="mod">
          <ac:chgData name="Steve Ogrin" userId="80f9cce2-b328-439a-8ff0-da31e68c772b" providerId="ADAL" clId="{4CAC6CD5-1440-421D-9CE2-516A80AEDB8D}" dt="2026-05-22T17:18:26.020" v="1177" actId="1036"/>
          <ac:spMkLst>
            <pc:docMk/>
            <pc:sldMk cId="0" sldId="271"/>
            <ac:spMk id="14" creationId="{00000000-0000-0000-0000-000000000000}"/>
          </ac:spMkLst>
        </pc:spChg>
        <pc:spChg chg="mod">
          <ac:chgData name="Steve Ogrin" userId="80f9cce2-b328-439a-8ff0-da31e68c772b" providerId="ADAL" clId="{4CAC6CD5-1440-421D-9CE2-516A80AEDB8D}" dt="2026-05-22T17:18:19.719" v="1154" actId="1035"/>
          <ac:spMkLst>
            <pc:docMk/>
            <pc:sldMk cId="0" sldId="271"/>
            <ac:spMk id="15" creationId="{00000000-0000-0000-0000-000000000000}"/>
          </ac:spMkLst>
        </pc:spChg>
        <pc:spChg chg="mod">
          <ac:chgData name="Steve Ogrin" userId="80f9cce2-b328-439a-8ff0-da31e68c772b" providerId="ADAL" clId="{4CAC6CD5-1440-421D-9CE2-516A80AEDB8D}" dt="2026-05-22T15:58:28.089" v="1021"/>
          <ac:spMkLst>
            <pc:docMk/>
            <pc:sldMk cId="0" sldId="271"/>
            <ac:spMk id="18" creationId="{00000000-0000-0000-0000-000000000000}"/>
          </ac:spMkLst>
        </pc:spChg>
        <pc:spChg chg="mod">
          <ac:chgData name="Steve Ogrin" userId="80f9cce2-b328-439a-8ff0-da31e68c772b" providerId="ADAL" clId="{4CAC6CD5-1440-421D-9CE2-516A80AEDB8D}" dt="2026-05-22T15:58:28.089" v="1021"/>
          <ac:spMkLst>
            <pc:docMk/>
            <pc:sldMk cId="0" sldId="271"/>
            <ac:spMk id="27" creationId="{00000000-0000-0000-0000-000000000000}"/>
          </ac:spMkLst>
        </pc:spChg>
        <pc:spChg chg="mod">
          <ac:chgData name="Steve Ogrin" userId="80f9cce2-b328-439a-8ff0-da31e68c772b" providerId="ADAL" clId="{4CAC6CD5-1440-421D-9CE2-516A80AEDB8D}" dt="2026-05-22T17:17:48.958" v="1120" actId="1036"/>
          <ac:spMkLst>
            <pc:docMk/>
            <pc:sldMk cId="0" sldId="271"/>
            <ac:spMk id="30" creationId="{00000000-0000-0000-0000-000000000000}"/>
          </ac:spMkLst>
        </pc:spChg>
        <pc:spChg chg="mod">
          <ac:chgData name="Steve Ogrin" userId="80f9cce2-b328-439a-8ff0-da31e68c772b" providerId="ADAL" clId="{4CAC6CD5-1440-421D-9CE2-516A80AEDB8D}" dt="2026-05-22T17:17:56.449" v="1136" actId="14100"/>
          <ac:spMkLst>
            <pc:docMk/>
            <pc:sldMk cId="0" sldId="271"/>
            <ac:spMk id="32" creationId="{00000000-0000-0000-0000-000000000000}"/>
          </ac:spMkLst>
        </pc:spChg>
        <pc:spChg chg="mod">
          <ac:chgData name="Steve Ogrin" userId="80f9cce2-b328-439a-8ff0-da31e68c772b" providerId="ADAL" clId="{4CAC6CD5-1440-421D-9CE2-516A80AEDB8D}" dt="2026-05-22T17:17:52.485" v="1135" actId="1036"/>
          <ac:spMkLst>
            <pc:docMk/>
            <pc:sldMk cId="0" sldId="271"/>
            <ac:spMk id="33" creationId="{00000000-0000-0000-0000-000000000000}"/>
          </ac:spMkLst>
        </pc:spChg>
      </pc:sldChg>
      <pc:sldChg chg="modSp mod">
        <pc:chgData name="Steve Ogrin" userId="80f9cce2-b328-439a-8ff0-da31e68c772b" providerId="ADAL" clId="{4CAC6CD5-1440-421D-9CE2-516A80AEDB8D}" dt="2026-05-22T17:20:10.197" v="1260" actId="1035"/>
        <pc:sldMkLst>
          <pc:docMk/>
          <pc:sldMk cId="0" sldId="273"/>
        </pc:sldMkLst>
        <pc:spChg chg="mod">
          <ac:chgData name="Steve Ogrin" userId="80f9cce2-b328-439a-8ff0-da31e68c772b" providerId="ADAL" clId="{4CAC6CD5-1440-421D-9CE2-516A80AEDB8D}" dt="2026-05-22T15:58:28.089" v="1021"/>
          <ac:spMkLst>
            <pc:docMk/>
            <pc:sldMk cId="0" sldId="273"/>
            <ac:spMk id="6" creationId="{00000000-0000-0000-0000-000000000000}"/>
          </ac:spMkLst>
        </pc:spChg>
        <pc:spChg chg="mod">
          <ac:chgData name="Steve Ogrin" userId="80f9cce2-b328-439a-8ff0-da31e68c772b" providerId="ADAL" clId="{4CAC6CD5-1440-421D-9CE2-516A80AEDB8D}" dt="2026-05-22T15:58:28.089" v="1021"/>
          <ac:spMkLst>
            <pc:docMk/>
            <pc:sldMk cId="0" sldId="273"/>
            <ac:spMk id="11" creationId="{00000000-0000-0000-0000-000000000000}"/>
          </ac:spMkLst>
        </pc:spChg>
        <pc:spChg chg="mod">
          <ac:chgData name="Steve Ogrin" userId="80f9cce2-b328-439a-8ff0-da31e68c772b" providerId="ADAL" clId="{4CAC6CD5-1440-421D-9CE2-516A80AEDB8D}" dt="2026-05-22T17:19:39.044" v="1246" actId="14100"/>
          <ac:spMkLst>
            <pc:docMk/>
            <pc:sldMk cId="0" sldId="273"/>
            <ac:spMk id="15" creationId="{00000000-0000-0000-0000-000000000000}"/>
          </ac:spMkLst>
        </pc:spChg>
        <pc:spChg chg="mod">
          <ac:chgData name="Steve Ogrin" userId="80f9cce2-b328-439a-8ff0-da31e68c772b" providerId="ADAL" clId="{4CAC6CD5-1440-421D-9CE2-516A80AEDB8D}" dt="2026-05-22T17:19:42.174" v="1252" actId="1035"/>
          <ac:spMkLst>
            <pc:docMk/>
            <pc:sldMk cId="0" sldId="273"/>
            <ac:spMk id="16" creationId="{00000000-0000-0000-0000-000000000000}"/>
          </ac:spMkLst>
        </pc:spChg>
        <pc:spChg chg="mod">
          <ac:chgData name="Steve Ogrin" userId="80f9cce2-b328-439a-8ff0-da31e68c772b" providerId="ADAL" clId="{4CAC6CD5-1440-421D-9CE2-516A80AEDB8D}" dt="2026-05-22T17:19:15.911" v="1210" actId="14100"/>
          <ac:spMkLst>
            <pc:docMk/>
            <pc:sldMk cId="0" sldId="273"/>
            <ac:spMk id="20" creationId="{00000000-0000-0000-0000-000000000000}"/>
          </ac:spMkLst>
        </pc:spChg>
        <pc:spChg chg="mod">
          <ac:chgData name="Steve Ogrin" userId="80f9cce2-b328-439a-8ff0-da31e68c772b" providerId="ADAL" clId="{4CAC6CD5-1440-421D-9CE2-516A80AEDB8D}" dt="2026-05-22T17:20:10.197" v="1260" actId="1035"/>
          <ac:spMkLst>
            <pc:docMk/>
            <pc:sldMk cId="0" sldId="273"/>
            <ac:spMk id="21" creationId="{00000000-0000-0000-0000-000000000000}"/>
          </ac:spMkLst>
        </pc:spChg>
        <pc:spChg chg="mod">
          <ac:chgData name="Steve Ogrin" userId="80f9cce2-b328-439a-8ff0-da31e68c772b" providerId="ADAL" clId="{4CAC6CD5-1440-421D-9CE2-516A80AEDB8D}" dt="2026-05-22T17:19:23.259" v="1221" actId="1035"/>
          <ac:spMkLst>
            <pc:docMk/>
            <pc:sldMk cId="0" sldId="273"/>
            <ac:spMk id="30" creationId="{00000000-0000-0000-0000-000000000000}"/>
          </ac:spMkLst>
        </pc:spChg>
        <pc:spChg chg="mod">
          <ac:chgData name="Steve Ogrin" userId="80f9cce2-b328-439a-8ff0-da31e68c772b" providerId="ADAL" clId="{4CAC6CD5-1440-421D-9CE2-516A80AEDB8D}" dt="2026-05-22T17:19:25.991" v="1230" actId="1036"/>
          <ac:spMkLst>
            <pc:docMk/>
            <pc:sldMk cId="0" sldId="273"/>
            <ac:spMk id="31" creationId="{00000000-0000-0000-0000-000000000000}"/>
          </ac:spMkLst>
        </pc:spChg>
        <pc:spChg chg="mod">
          <ac:chgData name="Steve Ogrin" userId="80f9cce2-b328-439a-8ff0-da31e68c772b" providerId="ADAL" clId="{4CAC6CD5-1440-421D-9CE2-516A80AEDB8D}" dt="2026-05-22T17:19:29.498" v="1237" actId="1035"/>
          <ac:spMkLst>
            <pc:docMk/>
            <pc:sldMk cId="0" sldId="273"/>
            <ac:spMk id="35" creationId="{00000000-0000-0000-0000-000000000000}"/>
          </ac:spMkLst>
        </pc:spChg>
        <pc:spChg chg="mod">
          <ac:chgData name="Steve Ogrin" userId="80f9cce2-b328-439a-8ff0-da31e68c772b" providerId="ADAL" clId="{4CAC6CD5-1440-421D-9CE2-516A80AEDB8D}" dt="2026-05-22T17:19:35.017" v="1245" actId="1035"/>
          <ac:spMkLst>
            <pc:docMk/>
            <pc:sldMk cId="0" sldId="273"/>
            <ac:spMk id="36" creationId="{00000000-0000-0000-0000-000000000000}"/>
          </ac:spMkLst>
        </pc:spChg>
      </pc:sldChg>
      <pc:sldChg chg="modSp mod">
        <pc:chgData name="Steve Ogrin" userId="80f9cce2-b328-439a-8ff0-da31e68c772b" providerId="ADAL" clId="{4CAC6CD5-1440-421D-9CE2-516A80AEDB8D}" dt="2026-05-22T17:21:18.281" v="1268" actId="14100"/>
        <pc:sldMkLst>
          <pc:docMk/>
          <pc:sldMk cId="0" sldId="274"/>
        </pc:sldMkLst>
        <pc:spChg chg="mod">
          <ac:chgData name="Steve Ogrin" userId="80f9cce2-b328-439a-8ff0-da31e68c772b" providerId="ADAL" clId="{4CAC6CD5-1440-421D-9CE2-516A80AEDB8D}" dt="2026-05-22T15:58:28.089" v="1021"/>
          <ac:spMkLst>
            <pc:docMk/>
            <pc:sldMk cId="0" sldId="274"/>
            <ac:spMk id="3" creationId="{00000000-0000-0000-0000-000000000000}"/>
          </ac:spMkLst>
        </pc:spChg>
        <pc:spChg chg="mod">
          <ac:chgData name="Steve Ogrin" userId="80f9cce2-b328-439a-8ff0-da31e68c772b" providerId="ADAL" clId="{4CAC6CD5-1440-421D-9CE2-516A80AEDB8D}" dt="2026-05-22T17:21:11.019" v="1266" actId="255"/>
          <ac:spMkLst>
            <pc:docMk/>
            <pc:sldMk cId="0" sldId="274"/>
            <ac:spMk id="9" creationId="{00000000-0000-0000-0000-000000000000}"/>
          </ac:spMkLst>
        </pc:spChg>
        <pc:spChg chg="mod">
          <ac:chgData name="Steve Ogrin" userId="80f9cce2-b328-439a-8ff0-da31e68c772b" providerId="ADAL" clId="{4CAC6CD5-1440-421D-9CE2-516A80AEDB8D}" dt="2026-05-22T17:21:18.281" v="1268" actId="14100"/>
          <ac:spMkLst>
            <pc:docMk/>
            <pc:sldMk cId="0" sldId="274"/>
            <ac:spMk id="15" creationId="{00000000-0000-0000-0000-000000000000}"/>
          </ac:spMkLst>
        </pc:spChg>
      </pc:sldChg>
      <pc:sldChg chg="modSp mod">
        <pc:chgData name="Steve Ogrin" userId="80f9cce2-b328-439a-8ff0-da31e68c772b" providerId="ADAL" clId="{4CAC6CD5-1440-421D-9CE2-516A80AEDB8D}" dt="2026-05-22T17:22:29.962" v="1333" actId="1036"/>
        <pc:sldMkLst>
          <pc:docMk/>
          <pc:sldMk cId="0" sldId="276"/>
        </pc:sldMkLst>
        <pc:spChg chg="mod">
          <ac:chgData name="Steve Ogrin" userId="80f9cce2-b328-439a-8ff0-da31e68c772b" providerId="ADAL" clId="{4CAC6CD5-1440-421D-9CE2-516A80AEDB8D}" dt="2026-05-22T15:58:28.089" v="1021"/>
          <ac:spMkLst>
            <pc:docMk/>
            <pc:sldMk cId="0" sldId="276"/>
            <ac:spMk id="3" creationId="{00000000-0000-0000-0000-000000000000}"/>
          </ac:spMkLst>
        </pc:spChg>
        <pc:spChg chg="mod">
          <ac:chgData name="Steve Ogrin" userId="80f9cce2-b328-439a-8ff0-da31e68c772b" providerId="ADAL" clId="{4CAC6CD5-1440-421D-9CE2-516A80AEDB8D}" dt="2026-05-22T17:22:14.425" v="1296" actId="1035"/>
          <ac:spMkLst>
            <pc:docMk/>
            <pc:sldMk cId="0" sldId="276"/>
            <ac:spMk id="9" creationId="{00000000-0000-0000-0000-000000000000}"/>
          </ac:spMkLst>
        </pc:spChg>
        <pc:spChg chg="mod">
          <ac:chgData name="Steve Ogrin" userId="80f9cce2-b328-439a-8ff0-da31e68c772b" providerId="ADAL" clId="{4CAC6CD5-1440-421D-9CE2-516A80AEDB8D}" dt="2026-05-22T17:22:14.425" v="1296" actId="1035"/>
          <ac:spMkLst>
            <pc:docMk/>
            <pc:sldMk cId="0" sldId="276"/>
            <ac:spMk id="11" creationId="{00000000-0000-0000-0000-000000000000}"/>
          </ac:spMkLst>
        </pc:spChg>
        <pc:spChg chg="mod">
          <ac:chgData name="Steve Ogrin" userId="80f9cce2-b328-439a-8ff0-da31e68c772b" providerId="ADAL" clId="{4CAC6CD5-1440-421D-9CE2-516A80AEDB8D}" dt="2026-05-22T17:22:14.425" v="1296" actId="1035"/>
          <ac:spMkLst>
            <pc:docMk/>
            <pc:sldMk cId="0" sldId="276"/>
            <ac:spMk id="13" creationId="{00000000-0000-0000-0000-000000000000}"/>
          </ac:spMkLst>
        </pc:spChg>
        <pc:spChg chg="mod">
          <ac:chgData name="Steve Ogrin" userId="80f9cce2-b328-439a-8ff0-da31e68c772b" providerId="ADAL" clId="{4CAC6CD5-1440-421D-9CE2-516A80AEDB8D}" dt="2026-05-22T17:22:14.425" v="1296" actId="1035"/>
          <ac:spMkLst>
            <pc:docMk/>
            <pc:sldMk cId="0" sldId="276"/>
            <ac:spMk id="15" creationId="{00000000-0000-0000-0000-000000000000}"/>
          </ac:spMkLst>
        </pc:spChg>
        <pc:spChg chg="mod">
          <ac:chgData name="Steve Ogrin" userId="80f9cce2-b328-439a-8ff0-da31e68c772b" providerId="ADAL" clId="{4CAC6CD5-1440-421D-9CE2-516A80AEDB8D}" dt="2026-05-22T17:22:29.962" v="1333" actId="1036"/>
          <ac:spMkLst>
            <pc:docMk/>
            <pc:sldMk cId="0" sldId="276"/>
            <ac:spMk id="20" creationId="{00000000-0000-0000-0000-000000000000}"/>
          </ac:spMkLst>
        </pc:spChg>
        <pc:spChg chg="mod">
          <ac:chgData name="Steve Ogrin" userId="80f9cce2-b328-439a-8ff0-da31e68c772b" providerId="ADAL" clId="{4CAC6CD5-1440-421D-9CE2-516A80AEDB8D}" dt="2026-05-22T17:22:29.962" v="1333" actId="1036"/>
          <ac:spMkLst>
            <pc:docMk/>
            <pc:sldMk cId="0" sldId="276"/>
            <ac:spMk id="22" creationId="{00000000-0000-0000-0000-000000000000}"/>
          </ac:spMkLst>
        </pc:spChg>
        <pc:spChg chg="mod">
          <ac:chgData name="Steve Ogrin" userId="80f9cce2-b328-439a-8ff0-da31e68c772b" providerId="ADAL" clId="{4CAC6CD5-1440-421D-9CE2-516A80AEDB8D}" dt="2026-05-22T17:22:29.962" v="1333" actId="1036"/>
          <ac:spMkLst>
            <pc:docMk/>
            <pc:sldMk cId="0" sldId="276"/>
            <ac:spMk id="24" creationId="{00000000-0000-0000-0000-000000000000}"/>
          </ac:spMkLst>
        </pc:spChg>
        <pc:spChg chg="mod">
          <ac:chgData name="Steve Ogrin" userId="80f9cce2-b328-439a-8ff0-da31e68c772b" providerId="ADAL" clId="{4CAC6CD5-1440-421D-9CE2-516A80AEDB8D}" dt="2026-05-22T17:22:29.962" v="1333" actId="1036"/>
          <ac:spMkLst>
            <pc:docMk/>
            <pc:sldMk cId="0" sldId="276"/>
            <ac:spMk id="26" creationId="{00000000-0000-0000-0000-000000000000}"/>
          </ac:spMkLst>
        </pc:spChg>
        <pc:spChg chg="mod">
          <ac:chgData name="Steve Ogrin" userId="80f9cce2-b328-439a-8ff0-da31e68c772b" providerId="ADAL" clId="{4CAC6CD5-1440-421D-9CE2-516A80AEDB8D}" dt="2026-05-22T17:22:29.962" v="1333" actId="1036"/>
          <ac:spMkLst>
            <pc:docMk/>
            <pc:sldMk cId="0" sldId="276"/>
            <ac:spMk id="31" creationId="{00000000-0000-0000-0000-000000000000}"/>
          </ac:spMkLst>
        </pc:spChg>
        <pc:spChg chg="mod">
          <ac:chgData name="Steve Ogrin" userId="80f9cce2-b328-439a-8ff0-da31e68c772b" providerId="ADAL" clId="{4CAC6CD5-1440-421D-9CE2-516A80AEDB8D}" dt="2026-05-22T17:22:29.962" v="1333" actId="1036"/>
          <ac:spMkLst>
            <pc:docMk/>
            <pc:sldMk cId="0" sldId="276"/>
            <ac:spMk id="33" creationId="{00000000-0000-0000-0000-000000000000}"/>
          </ac:spMkLst>
        </pc:spChg>
        <pc:spChg chg="mod">
          <ac:chgData name="Steve Ogrin" userId="80f9cce2-b328-439a-8ff0-da31e68c772b" providerId="ADAL" clId="{4CAC6CD5-1440-421D-9CE2-516A80AEDB8D}" dt="2026-05-22T17:22:29.962" v="1333" actId="1036"/>
          <ac:spMkLst>
            <pc:docMk/>
            <pc:sldMk cId="0" sldId="276"/>
            <ac:spMk id="35" creationId="{00000000-0000-0000-0000-000000000000}"/>
          </ac:spMkLst>
        </pc:spChg>
        <pc:spChg chg="mod">
          <ac:chgData name="Steve Ogrin" userId="80f9cce2-b328-439a-8ff0-da31e68c772b" providerId="ADAL" clId="{4CAC6CD5-1440-421D-9CE2-516A80AEDB8D}" dt="2026-05-22T17:22:29.962" v="1333" actId="1036"/>
          <ac:spMkLst>
            <pc:docMk/>
            <pc:sldMk cId="0" sldId="276"/>
            <ac:spMk id="37" creationId="{00000000-0000-0000-0000-000000000000}"/>
          </ac:spMkLst>
        </pc:spChg>
      </pc:sldChg>
      <pc:sldChg chg="modSp mod">
        <pc:chgData name="Steve Ogrin" userId="80f9cce2-b328-439a-8ff0-da31e68c772b" providerId="ADAL" clId="{4CAC6CD5-1440-421D-9CE2-516A80AEDB8D}" dt="2026-05-22T17:23:45.718" v="1345" actId="20577"/>
        <pc:sldMkLst>
          <pc:docMk/>
          <pc:sldMk cId="0" sldId="277"/>
        </pc:sldMkLst>
        <pc:spChg chg="mod">
          <ac:chgData name="Steve Ogrin" userId="80f9cce2-b328-439a-8ff0-da31e68c772b" providerId="ADAL" clId="{4CAC6CD5-1440-421D-9CE2-516A80AEDB8D}" dt="2026-05-22T17:23:45.718" v="1345" actId="20577"/>
          <ac:spMkLst>
            <pc:docMk/>
            <pc:sldMk cId="0" sldId="277"/>
            <ac:spMk id="6" creationId="{00000000-0000-0000-0000-000000000000}"/>
          </ac:spMkLst>
        </pc:spChg>
      </pc:sldChg>
      <pc:sldChg chg="addSp modSp mod">
        <pc:chgData name="Steve Ogrin" userId="80f9cce2-b328-439a-8ff0-da31e68c772b" providerId="ADAL" clId="{4CAC6CD5-1440-421D-9CE2-516A80AEDB8D}" dt="2026-05-22T22:24:53.662" v="1883" actId="1035"/>
        <pc:sldMkLst>
          <pc:docMk/>
          <pc:sldMk cId="0" sldId="278"/>
        </pc:sldMkLst>
        <pc:spChg chg="mod">
          <ac:chgData name="Steve Ogrin" userId="80f9cce2-b328-439a-8ff0-da31e68c772b" providerId="ADAL" clId="{4CAC6CD5-1440-421D-9CE2-516A80AEDB8D}" dt="2026-05-22T15:58:28.089" v="1021"/>
          <ac:spMkLst>
            <pc:docMk/>
            <pc:sldMk cId="0" sldId="278"/>
            <ac:spMk id="4" creationId="{00000000-0000-0000-0000-000000000000}"/>
          </ac:spMkLst>
        </pc:spChg>
        <pc:spChg chg="mod">
          <ac:chgData name="Steve Ogrin" userId="80f9cce2-b328-439a-8ff0-da31e68c772b" providerId="ADAL" clId="{4CAC6CD5-1440-421D-9CE2-516A80AEDB8D}" dt="2026-05-22T22:23:42.466" v="1725" actId="1076"/>
          <ac:spMkLst>
            <pc:docMk/>
            <pc:sldMk cId="0" sldId="278"/>
            <ac:spMk id="8" creationId="{00000000-0000-0000-0000-000000000000}"/>
          </ac:spMkLst>
        </pc:spChg>
        <pc:spChg chg="mod">
          <ac:chgData name="Steve Ogrin" userId="80f9cce2-b328-439a-8ff0-da31e68c772b" providerId="ADAL" clId="{4CAC6CD5-1440-421D-9CE2-516A80AEDB8D}" dt="2026-05-22T22:24:42.846" v="1856" actId="1036"/>
          <ac:spMkLst>
            <pc:docMk/>
            <pc:sldMk cId="0" sldId="278"/>
            <ac:spMk id="15" creationId="{00000000-0000-0000-0000-000000000000}"/>
          </ac:spMkLst>
        </pc:spChg>
        <pc:spChg chg="mod">
          <ac:chgData name="Steve Ogrin" userId="80f9cce2-b328-439a-8ff0-da31e68c772b" providerId="ADAL" clId="{4CAC6CD5-1440-421D-9CE2-516A80AEDB8D}" dt="2026-05-22T22:24:48.769" v="1868" actId="1035"/>
          <ac:spMkLst>
            <pc:docMk/>
            <pc:sldMk cId="0" sldId="278"/>
            <ac:spMk id="17" creationId="{00000000-0000-0000-0000-000000000000}"/>
          </ac:spMkLst>
        </pc:spChg>
        <pc:spChg chg="mod">
          <ac:chgData name="Steve Ogrin" userId="80f9cce2-b328-439a-8ff0-da31e68c772b" providerId="ADAL" clId="{4CAC6CD5-1440-421D-9CE2-516A80AEDB8D}" dt="2026-05-22T22:24:53.662" v="1883" actId="1035"/>
          <ac:spMkLst>
            <pc:docMk/>
            <pc:sldMk cId="0" sldId="278"/>
            <ac:spMk id="19" creationId="{00000000-0000-0000-0000-000000000000}"/>
          </ac:spMkLst>
        </pc:spChg>
        <pc:spChg chg="mod">
          <ac:chgData name="Steve Ogrin" userId="80f9cce2-b328-439a-8ff0-da31e68c772b" providerId="ADAL" clId="{4CAC6CD5-1440-421D-9CE2-516A80AEDB8D}" dt="2026-05-22T15:58:28.089" v="1021"/>
          <ac:spMkLst>
            <pc:docMk/>
            <pc:sldMk cId="0" sldId="278"/>
            <ac:spMk id="25" creationId="{00000000-0000-0000-0000-000000000000}"/>
          </ac:spMkLst>
        </pc:spChg>
        <pc:spChg chg="add mod">
          <ac:chgData name="Steve Ogrin" userId="80f9cce2-b328-439a-8ff0-da31e68c772b" providerId="ADAL" clId="{4CAC6CD5-1440-421D-9CE2-516A80AEDB8D}" dt="2026-05-22T22:24:25.734" v="1840" actId="20577"/>
          <ac:spMkLst>
            <pc:docMk/>
            <pc:sldMk cId="0" sldId="278"/>
            <ac:spMk id="33" creationId="{DC918444-5605-DBB7-E924-A941927694A3}"/>
          </ac:spMkLst>
        </pc:spChg>
        <pc:picChg chg="mod">
          <ac:chgData name="Steve Ogrin" userId="80f9cce2-b328-439a-8ff0-da31e68c772b" providerId="ADAL" clId="{4CAC6CD5-1440-421D-9CE2-516A80AEDB8D}" dt="2026-05-22T17:24:10.850" v="1366" actId="1035"/>
          <ac:picMkLst>
            <pc:docMk/>
            <pc:sldMk cId="0" sldId="278"/>
            <ac:picMk id="12" creationId="{00000000-0000-0000-0000-000000000000}"/>
          </ac:picMkLst>
        </pc:picChg>
        <pc:picChg chg="mod">
          <ac:chgData name="Steve Ogrin" userId="80f9cce2-b328-439a-8ff0-da31e68c772b" providerId="ADAL" clId="{4CAC6CD5-1440-421D-9CE2-516A80AEDB8D}" dt="2026-05-22T22:24:42.846" v="1856" actId="1036"/>
          <ac:picMkLst>
            <pc:docMk/>
            <pc:sldMk cId="0" sldId="278"/>
            <ac:picMk id="14" creationId="{00000000-0000-0000-0000-000000000000}"/>
          </ac:picMkLst>
        </pc:picChg>
        <pc:picChg chg="mod">
          <ac:chgData name="Steve Ogrin" userId="80f9cce2-b328-439a-8ff0-da31e68c772b" providerId="ADAL" clId="{4CAC6CD5-1440-421D-9CE2-516A80AEDB8D}" dt="2026-05-22T22:24:48.769" v="1868" actId="1035"/>
          <ac:picMkLst>
            <pc:docMk/>
            <pc:sldMk cId="0" sldId="278"/>
            <ac:picMk id="16" creationId="{00000000-0000-0000-0000-000000000000}"/>
          </ac:picMkLst>
        </pc:picChg>
        <pc:picChg chg="mod">
          <ac:chgData name="Steve Ogrin" userId="80f9cce2-b328-439a-8ff0-da31e68c772b" providerId="ADAL" clId="{4CAC6CD5-1440-421D-9CE2-516A80AEDB8D}" dt="2026-05-22T22:24:53.662" v="1883" actId="1035"/>
          <ac:picMkLst>
            <pc:docMk/>
            <pc:sldMk cId="0" sldId="278"/>
            <ac:picMk id="18" creationId="{00000000-0000-0000-0000-000000000000}"/>
          </ac:picMkLst>
        </pc:picChg>
        <pc:picChg chg="mod">
          <ac:chgData name="Steve Ogrin" userId="80f9cce2-b328-439a-8ff0-da31e68c772b" providerId="ADAL" clId="{4CAC6CD5-1440-421D-9CE2-516A80AEDB8D}" dt="2026-05-22T17:24:10.850" v="1366" actId="1035"/>
          <ac:picMkLst>
            <pc:docMk/>
            <pc:sldMk cId="0" sldId="278"/>
            <ac:picMk id="24" creationId="{00000000-0000-0000-0000-000000000000}"/>
          </ac:picMkLst>
        </pc:picChg>
        <pc:picChg chg="mod">
          <ac:chgData name="Steve Ogrin" userId="80f9cce2-b328-439a-8ff0-da31e68c772b" providerId="ADAL" clId="{4CAC6CD5-1440-421D-9CE2-516A80AEDB8D}" dt="2026-05-22T17:24:10.850" v="1366" actId="1035"/>
          <ac:picMkLst>
            <pc:docMk/>
            <pc:sldMk cId="0" sldId="278"/>
            <ac:picMk id="26" creationId="{00000000-0000-0000-0000-000000000000}"/>
          </ac:picMkLst>
        </pc:picChg>
        <pc:picChg chg="mod">
          <ac:chgData name="Steve Ogrin" userId="80f9cce2-b328-439a-8ff0-da31e68c772b" providerId="ADAL" clId="{4CAC6CD5-1440-421D-9CE2-516A80AEDB8D}" dt="2026-05-22T17:24:10.850" v="1366" actId="1035"/>
          <ac:picMkLst>
            <pc:docMk/>
            <pc:sldMk cId="0" sldId="278"/>
            <ac:picMk id="28" creationId="{00000000-0000-0000-0000-000000000000}"/>
          </ac:picMkLst>
        </pc:picChg>
        <pc:picChg chg="mod">
          <ac:chgData name="Steve Ogrin" userId="80f9cce2-b328-439a-8ff0-da31e68c772b" providerId="ADAL" clId="{4CAC6CD5-1440-421D-9CE2-516A80AEDB8D}" dt="2026-05-22T17:24:10.850" v="1366" actId="1035"/>
          <ac:picMkLst>
            <pc:docMk/>
            <pc:sldMk cId="0" sldId="278"/>
            <ac:picMk id="30" creationId="{00000000-0000-0000-0000-000000000000}"/>
          </ac:picMkLst>
        </pc:picChg>
        <pc:picChg chg="add mod">
          <ac:chgData name="Steve Ogrin" userId="80f9cce2-b328-439a-8ff0-da31e68c772b" providerId="ADAL" clId="{4CAC6CD5-1440-421D-9CE2-516A80AEDB8D}" dt="2026-05-22T22:23:34.703" v="1722" actId="1076"/>
          <ac:picMkLst>
            <pc:docMk/>
            <pc:sldMk cId="0" sldId="278"/>
            <ac:picMk id="32" creationId="{590801F2-38F7-4AEE-CF79-4F4D675C7CDF}"/>
          </ac:picMkLst>
        </pc:picChg>
      </pc:sldChg>
      <pc:sldChg chg="modSp">
        <pc:chgData name="Steve Ogrin" userId="80f9cce2-b328-439a-8ff0-da31e68c772b" providerId="ADAL" clId="{4CAC6CD5-1440-421D-9CE2-516A80AEDB8D}" dt="2026-05-22T15:58:28.089" v="1021"/>
        <pc:sldMkLst>
          <pc:docMk/>
          <pc:sldMk cId="0" sldId="279"/>
        </pc:sldMkLst>
        <pc:spChg chg="mod">
          <ac:chgData name="Steve Ogrin" userId="80f9cce2-b328-439a-8ff0-da31e68c772b" providerId="ADAL" clId="{4CAC6CD5-1440-421D-9CE2-516A80AEDB8D}" dt="2026-05-22T15:58:28.089" v="1021"/>
          <ac:spMkLst>
            <pc:docMk/>
            <pc:sldMk cId="0" sldId="279"/>
            <ac:spMk id="7" creationId="{00000000-0000-0000-0000-000000000000}"/>
          </ac:spMkLst>
        </pc:spChg>
      </pc:sldChg>
      <pc:sldChg chg="modSp mod">
        <pc:chgData name="Steve Ogrin" userId="80f9cce2-b328-439a-8ff0-da31e68c772b" providerId="ADAL" clId="{4CAC6CD5-1440-421D-9CE2-516A80AEDB8D}" dt="2026-05-22T17:26:28.644" v="1386" actId="20577"/>
        <pc:sldMkLst>
          <pc:docMk/>
          <pc:sldMk cId="0" sldId="280"/>
        </pc:sldMkLst>
        <pc:spChg chg="mod">
          <ac:chgData name="Steve Ogrin" userId="80f9cce2-b328-439a-8ff0-da31e68c772b" providerId="ADAL" clId="{4CAC6CD5-1440-421D-9CE2-516A80AEDB8D}" dt="2026-05-22T15:58:28.089" v="1021"/>
          <ac:spMkLst>
            <pc:docMk/>
            <pc:sldMk cId="0" sldId="280"/>
            <ac:spMk id="4" creationId="{00000000-0000-0000-0000-000000000000}"/>
          </ac:spMkLst>
        </pc:spChg>
        <pc:spChg chg="mod">
          <ac:chgData name="Steve Ogrin" userId="80f9cce2-b328-439a-8ff0-da31e68c772b" providerId="ADAL" clId="{4CAC6CD5-1440-421D-9CE2-516A80AEDB8D}" dt="2026-05-22T15:58:28.089" v="1021"/>
          <ac:spMkLst>
            <pc:docMk/>
            <pc:sldMk cId="0" sldId="280"/>
            <ac:spMk id="12" creationId="{00000000-0000-0000-0000-000000000000}"/>
          </ac:spMkLst>
        </pc:spChg>
        <pc:spChg chg="mod">
          <ac:chgData name="Steve Ogrin" userId="80f9cce2-b328-439a-8ff0-da31e68c772b" providerId="ADAL" clId="{4CAC6CD5-1440-421D-9CE2-516A80AEDB8D}" dt="2026-05-22T17:26:28.644" v="1386" actId="20577"/>
          <ac:spMkLst>
            <pc:docMk/>
            <pc:sldMk cId="0" sldId="280"/>
            <ac:spMk id="17" creationId="{00000000-0000-0000-0000-000000000000}"/>
          </ac:spMkLst>
        </pc:spChg>
      </pc:sldChg>
      <pc:sldChg chg="modSp">
        <pc:chgData name="Steve Ogrin" userId="80f9cce2-b328-439a-8ff0-da31e68c772b" providerId="ADAL" clId="{4CAC6CD5-1440-421D-9CE2-516A80AEDB8D}" dt="2026-05-22T15:58:28.089" v="1021"/>
        <pc:sldMkLst>
          <pc:docMk/>
          <pc:sldMk cId="0" sldId="281"/>
        </pc:sldMkLst>
        <pc:spChg chg="mod">
          <ac:chgData name="Steve Ogrin" userId="80f9cce2-b328-439a-8ff0-da31e68c772b" providerId="ADAL" clId="{4CAC6CD5-1440-421D-9CE2-516A80AEDB8D}" dt="2026-05-22T15:58:28.089" v="1021"/>
          <ac:spMkLst>
            <pc:docMk/>
            <pc:sldMk cId="0" sldId="281"/>
            <ac:spMk id="5" creationId="{00000000-0000-0000-0000-000000000000}"/>
          </ac:spMkLst>
        </pc:spChg>
      </pc:sldChg>
      <pc:sldChg chg="modSp">
        <pc:chgData name="Steve Ogrin" userId="80f9cce2-b328-439a-8ff0-da31e68c772b" providerId="ADAL" clId="{4CAC6CD5-1440-421D-9CE2-516A80AEDB8D}" dt="2026-05-22T15:58:28.089" v="1021"/>
        <pc:sldMkLst>
          <pc:docMk/>
          <pc:sldMk cId="0" sldId="282"/>
        </pc:sldMkLst>
        <pc:spChg chg="mod">
          <ac:chgData name="Steve Ogrin" userId="80f9cce2-b328-439a-8ff0-da31e68c772b" providerId="ADAL" clId="{4CAC6CD5-1440-421D-9CE2-516A80AEDB8D}" dt="2026-05-22T15:58:28.089" v="1021"/>
          <ac:spMkLst>
            <pc:docMk/>
            <pc:sldMk cId="0" sldId="282"/>
            <ac:spMk id="29" creationId="{00000000-0000-0000-0000-000000000000}"/>
          </ac:spMkLst>
        </pc:spChg>
        <pc:spChg chg="mod">
          <ac:chgData name="Steve Ogrin" userId="80f9cce2-b328-439a-8ff0-da31e68c772b" providerId="ADAL" clId="{4CAC6CD5-1440-421D-9CE2-516A80AEDB8D}" dt="2026-05-22T15:58:28.089" v="1021"/>
          <ac:spMkLst>
            <pc:docMk/>
            <pc:sldMk cId="0" sldId="282"/>
            <ac:spMk id="35" creationId="{00000000-0000-0000-0000-000000000000}"/>
          </ac:spMkLst>
        </pc:spChg>
      </pc:sldChg>
      <pc:sldChg chg="modSp del ord">
        <pc:chgData name="Steve Ogrin" userId="80f9cce2-b328-439a-8ff0-da31e68c772b" providerId="ADAL" clId="{4CAC6CD5-1440-421D-9CE2-516A80AEDB8D}" dt="2026-05-27T19:06:39.158" v="2188" actId="47"/>
        <pc:sldMkLst>
          <pc:docMk/>
          <pc:sldMk cId="0" sldId="283"/>
        </pc:sldMkLst>
      </pc:sldChg>
      <pc:sldChg chg="modSp mod">
        <pc:chgData name="Steve Ogrin" userId="80f9cce2-b328-439a-8ff0-da31e68c772b" providerId="ADAL" clId="{4CAC6CD5-1440-421D-9CE2-516A80AEDB8D}" dt="2026-05-22T17:28:47.837" v="1496" actId="20577"/>
        <pc:sldMkLst>
          <pc:docMk/>
          <pc:sldMk cId="0" sldId="284"/>
        </pc:sldMkLst>
        <pc:spChg chg="mod">
          <ac:chgData name="Steve Ogrin" userId="80f9cce2-b328-439a-8ff0-da31e68c772b" providerId="ADAL" clId="{4CAC6CD5-1440-421D-9CE2-516A80AEDB8D}" dt="2026-05-22T17:28:26.087" v="1411" actId="20577"/>
          <ac:spMkLst>
            <pc:docMk/>
            <pc:sldMk cId="0" sldId="284"/>
            <ac:spMk id="8" creationId="{00000000-0000-0000-0000-000000000000}"/>
          </ac:spMkLst>
        </pc:spChg>
        <pc:spChg chg="mod">
          <ac:chgData name="Steve Ogrin" userId="80f9cce2-b328-439a-8ff0-da31e68c772b" providerId="ADAL" clId="{4CAC6CD5-1440-421D-9CE2-516A80AEDB8D}" dt="2026-05-22T17:28:33.213" v="1463" actId="20577"/>
          <ac:spMkLst>
            <pc:docMk/>
            <pc:sldMk cId="0" sldId="284"/>
            <ac:spMk id="9" creationId="{00000000-0000-0000-0000-000000000000}"/>
          </ac:spMkLst>
        </pc:spChg>
        <pc:spChg chg="mod">
          <ac:chgData name="Steve Ogrin" userId="80f9cce2-b328-439a-8ff0-da31e68c772b" providerId="ADAL" clId="{4CAC6CD5-1440-421D-9CE2-516A80AEDB8D}" dt="2026-05-22T17:28:47.837" v="1496" actId="20577"/>
          <ac:spMkLst>
            <pc:docMk/>
            <pc:sldMk cId="0" sldId="284"/>
            <ac:spMk id="10" creationId="{00000000-0000-0000-0000-000000000000}"/>
          </ac:spMkLst>
        </pc:spChg>
      </pc:sldChg>
      <pc:sldChg chg="delSp modSp mod ord">
        <pc:chgData name="Steve Ogrin" userId="80f9cce2-b328-439a-8ff0-da31e68c772b" providerId="ADAL" clId="{4CAC6CD5-1440-421D-9CE2-516A80AEDB8D}" dt="2026-05-27T15:13:54.646" v="2187" actId="478"/>
        <pc:sldMkLst>
          <pc:docMk/>
          <pc:sldMk cId="0" sldId="285"/>
        </pc:sldMkLst>
        <pc:spChg chg="mod">
          <ac:chgData name="Steve Ogrin" userId="80f9cce2-b328-439a-8ff0-da31e68c772b" providerId="ADAL" clId="{4CAC6CD5-1440-421D-9CE2-516A80AEDB8D}" dt="2026-05-22T15:48:05.052" v="702" actId="20577"/>
          <ac:spMkLst>
            <pc:docMk/>
            <pc:sldMk cId="0" sldId="285"/>
            <ac:spMk id="5" creationId="{00000000-0000-0000-0000-000000000000}"/>
          </ac:spMkLst>
        </pc:spChg>
        <pc:spChg chg="mod">
          <ac:chgData name="Steve Ogrin" userId="80f9cce2-b328-439a-8ff0-da31e68c772b" providerId="ADAL" clId="{4CAC6CD5-1440-421D-9CE2-516A80AEDB8D}" dt="2026-05-22T19:02:19.675" v="1689" actId="1076"/>
          <ac:spMkLst>
            <pc:docMk/>
            <pc:sldMk cId="0" sldId="285"/>
            <ac:spMk id="6" creationId="{00000000-0000-0000-0000-000000000000}"/>
          </ac:spMkLst>
        </pc:spChg>
        <pc:spChg chg="mod">
          <ac:chgData name="Steve Ogrin" userId="80f9cce2-b328-439a-8ff0-da31e68c772b" providerId="ADAL" clId="{4CAC6CD5-1440-421D-9CE2-516A80AEDB8D}" dt="2026-05-22T17:27:31.562" v="1387" actId="27107"/>
          <ac:spMkLst>
            <pc:docMk/>
            <pc:sldMk cId="0" sldId="285"/>
            <ac:spMk id="10" creationId="{00000000-0000-0000-0000-000000000000}"/>
          </ac:spMkLst>
        </pc:spChg>
        <pc:spChg chg="del">
          <ac:chgData name="Steve Ogrin" userId="80f9cce2-b328-439a-8ff0-da31e68c772b" providerId="ADAL" clId="{4CAC6CD5-1440-421D-9CE2-516A80AEDB8D}" dt="2026-05-27T15:13:54.646" v="2187" actId="478"/>
          <ac:spMkLst>
            <pc:docMk/>
            <pc:sldMk cId="0" sldId="285"/>
            <ac:spMk id="21" creationId="{00000000-0000-0000-0000-000000000000}"/>
          </ac:spMkLst>
        </pc:spChg>
        <pc:spChg chg="del">
          <ac:chgData name="Steve Ogrin" userId="80f9cce2-b328-439a-8ff0-da31e68c772b" providerId="ADAL" clId="{4CAC6CD5-1440-421D-9CE2-516A80AEDB8D}" dt="2026-05-27T15:13:48.246" v="2184" actId="478"/>
          <ac:spMkLst>
            <pc:docMk/>
            <pc:sldMk cId="0" sldId="285"/>
            <ac:spMk id="22" creationId="{00000000-0000-0000-0000-000000000000}"/>
          </ac:spMkLst>
        </pc:spChg>
        <pc:spChg chg="del">
          <ac:chgData name="Steve Ogrin" userId="80f9cce2-b328-439a-8ff0-da31e68c772b" providerId="ADAL" clId="{4CAC6CD5-1440-421D-9CE2-516A80AEDB8D}" dt="2026-05-27T15:13:47.090" v="2183" actId="478"/>
          <ac:spMkLst>
            <pc:docMk/>
            <pc:sldMk cId="0" sldId="285"/>
            <ac:spMk id="23" creationId="{00000000-0000-0000-0000-000000000000}"/>
          </ac:spMkLst>
        </pc:spChg>
        <pc:spChg chg="del mod">
          <ac:chgData name="Steve Ogrin" userId="80f9cce2-b328-439a-8ff0-da31e68c772b" providerId="ADAL" clId="{4CAC6CD5-1440-421D-9CE2-516A80AEDB8D}" dt="2026-05-27T15:13:53.140" v="2186" actId="478"/>
          <ac:spMkLst>
            <pc:docMk/>
            <pc:sldMk cId="0" sldId="285"/>
            <ac:spMk id="24" creationId="{00000000-0000-0000-0000-000000000000}"/>
          </ac:spMkLst>
        </pc:spChg>
        <pc:spChg chg="del mod">
          <ac:chgData name="Steve Ogrin" userId="80f9cce2-b328-439a-8ff0-da31e68c772b" providerId="ADAL" clId="{4CAC6CD5-1440-421D-9CE2-516A80AEDB8D}" dt="2026-05-27T15:13:51.124" v="2185" actId="478"/>
          <ac:spMkLst>
            <pc:docMk/>
            <pc:sldMk cId="0" sldId="285"/>
            <ac:spMk id="25" creationId="{00000000-0000-0000-0000-000000000000}"/>
          </ac:spMkLst>
        </pc:spChg>
      </pc:sldChg>
      <pc:sldChg chg="modSp add mod setBg">
        <pc:chgData name="Steve Ogrin" userId="80f9cce2-b328-439a-8ff0-da31e68c772b" providerId="ADAL" clId="{4CAC6CD5-1440-421D-9CE2-516A80AEDB8D}" dt="2026-05-22T18:37:42.580" v="1558" actId="20577"/>
        <pc:sldMkLst>
          <pc:docMk/>
          <pc:sldMk cId="0" sldId="286"/>
        </pc:sldMkLst>
        <pc:spChg chg="mod">
          <ac:chgData name="Steve Ogrin" userId="80f9cce2-b328-439a-8ff0-da31e68c772b" providerId="ADAL" clId="{4CAC6CD5-1440-421D-9CE2-516A80AEDB8D}" dt="2026-05-22T18:37:29.748" v="1548" actId="20577"/>
          <ac:spMkLst>
            <pc:docMk/>
            <pc:sldMk cId="0" sldId="286"/>
            <ac:spMk id="7" creationId="{00000000-0000-0000-0000-000000000000}"/>
          </ac:spMkLst>
        </pc:spChg>
        <pc:spChg chg="mod">
          <ac:chgData name="Steve Ogrin" userId="80f9cce2-b328-439a-8ff0-da31e68c772b" providerId="ADAL" clId="{4CAC6CD5-1440-421D-9CE2-516A80AEDB8D}" dt="2026-05-22T18:37:42.580" v="1558" actId="20577"/>
          <ac:spMkLst>
            <pc:docMk/>
            <pc:sldMk cId="0" sldId="286"/>
            <ac:spMk id="8" creationId="{00000000-0000-0000-0000-000000000000}"/>
          </ac:spMkLst>
        </pc:spChg>
      </pc:sldChg>
      <pc:sldChg chg="modSp add del mod ord setBg">
        <pc:chgData name="Steve Ogrin" userId="80f9cce2-b328-439a-8ff0-da31e68c772b" providerId="ADAL" clId="{4CAC6CD5-1440-421D-9CE2-516A80AEDB8D}" dt="2026-05-22T18:38:42.234" v="1566" actId="20577"/>
        <pc:sldMkLst>
          <pc:docMk/>
          <pc:sldMk cId="0" sldId="287"/>
        </pc:sldMkLst>
        <pc:spChg chg="mod">
          <ac:chgData name="Steve Ogrin" userId="80f9cce2-b328-439a-8ff0-da31e68c772b" providerId="ADAL" clId="{4CAC6CD5-1440-421D-9CE2-516A80AEDB8D}" dt="2026-05-22T18:38:18.493" v="1560" actId="5793"/>
          <ac:spMkLst>
            <pc:docMk/>
            <pc:sldMk cId="0" sldId="287"/>
            <ac:spMk id="7" creationId="{00000000-0000-0000-0000-000000000000}"/>
          </ac:spMkLst>
        </pc:spChg>
        <pc:spChg chg="mod">
          <ac:chgData name="Steve Ogrin" userId="80f9cce2-b328-439a-8ff0-da31e68c772b" providerId="ADAL" clId="{4CAC6CD5-1440-421D-9CE2-516A80AEDB8D}" dt="2026-05-22T18:38:42.234" v="1566" actId="20577"/>
          <ac:spMkLst>
            <pc:docMk/>
            <pc:sldMk cId="0" sldId="287"/>
            <ac:spMk id="8" creationId="{00000000-0000-0000-0000-000000000000}"/>
          </ac:spMkLst>
        </pc:spChg>
      </pc:sldChg>
      <pc:sldChg chg="modSp add mod ord setBg">
        <pc:chgData name="Steve Ogrin" userId="80f9cce2-b328-439a-8ff0-da31e68c772b" providerId="ADAL" clId="{4CAC6CD5-1440-421D-9CE2-516A80AEDB8D}" dt="2026-05-22T18:39:16.200" v="1578" actId="20577"/>
        <pc:sldMkLst>
          <pc:docMk/>
          <pc:sldMk cId="0" sldId="288"/>
        </pc:sldMkLst>
        <pc:spChg chg="mod">
          <ac:chgData name="Steve Ogrin" userId="80f9cce2-b328-439a-8ff0-da31e68c772b" providerId="ADAL" clId="{4CAC6CD5-1440-421D-9CE2-516A80AEDB8D}" dt="2026-05-22T18:39:11.453" v="1574" actId="20577"/>
          <ac:spMkLst>
            <pc:docMk/>
            <pc:sldMk cId="0" sldId="288"/>
            <ac:spMk id="16" creationId="{00000000-0000-0000-0000-000000000000}"/>
          </ac:spMkLst>
        </pc:spChg>
        <pc:spChg chg="mod">
          <ac:chgData name="Steve Ogrin" userId="80f9cce2-b328-439a-8ff0-da31e68c772b" providerId="ADAL" clId="{4CAC6CD5-1440-421D-9CE2-516A80AEDB8D}" dt="2026-05-22T18:39:16.200" v="1578" actId="20577"/>
          <ac:spMkLst>
            <pc:docMk/>
            <pc:sldMk cId="0" sldId="288"/>
            <ac:spMk id="21" creationId="{00000000-0000-0000-0000-000000000000}"/>
          </ac:spMkLst>
        </pc:spChg>
      </pc:sldChg>
      <pc:sldChg chg="modSp add mod ord setBg">
        <pc:chgData name="Steve Ogrin" userId="80f9cce2-b328-439a-8ff0-da31e68c772b" providerId="ADAL" clId="{4CAC6CD5-1440-421D-9CE2-516A80AEDB8D}" dt="2026-05-22T18:40:09.955" v="1587" actId="255"/>
        <pc:sldMkLst>
          <pc:docMk/>
          <pc:sldMk cId="0" sldId="289"/>
        </pc:sldMkLst>
        <pc:spChg chg="mod">
          <ac:chgData name="Steve Ogrin" userId="80f9cce2-b328-439a-8ff0-da31e68c772b" providerId="ADAL" clId="{4CAC6CD5-1440-421D-9CE2-516A80AEDB8D}" dt="2026-05-22T18:40:09.955" v="1587" actId="255"/>
          <ac:spMkLst>
            <pc:docMk/>
            <pc:sldMk cId="0" sldId="289"/>
            <ac:spMk id="6" creationId="{00000000-0000-0000-0000-000000000000}"/>
          </ac:spMkLst>
        </pc:spChg>
      </pc:sldChg>
      <pc:sldChg chg="modSp add del mod setBg">
        <pc:chgData name="Steve Ogrin" userId="80f9cce2-b328-439a-8ff0-da31e68c772b" providerId="ADAL" clId="{4CAC6CD5-1440-421D-9CE2-516A80AEDB8D}" dt="2026-05-22T18:58:02.253" v="1687" actId="255"/>
        <pc:sldMkLst>
          <pc:docMk/>
          <pc:sldMk cId="0" sldId="290"/>
        </pc:sldMkLst>
        <pc:spChg chg="mod">
          <ac:chgData name="Steve Ogrin" userId="80f9cce2-b328-439a-8ff0-da31e68c772b" providerId="ADAL" clId="{4CAC6CD5-1440-421D-9CE2-516A80AEDB8D}" dt="2026-05-22T18:55:30.553" v="1601" actId="20577"/>
          <ac:spMkLst>
            <pc:docMk/>
            <pc:sldMk cId="0" sldId="290"/>
            <ac:spMk id="3" creationId="{00000000-0000-0000-0000-000000000000}"/>
          </ac:spMkLst>
        </pc:spChg>
        <pc:spChg chg="mod">
          <ac:chgData name="Steve Ogrin" userId="80f9cce2-b328-439a-8ff0-da31e68c772b" providerId="ADAL" clId="{4CAC6CD5-1440-421D-9CE2-516A80AEDB8D}" dt="2026-05-22T18:57:38.960" v="1677" actId="1037"/>
          <ac:spMkLst>
            <pc:docMk/>
            <pc:sldMk cId="0" sldId="290"/>
            <ac:spMk id="6" creationId="{00000000-0000-0000-0000-000000000000}"/>
          </ac:spMkLst>
        </pc:spChg>
        <pc:spChg chg="mod">
          <ac:chgData name="Steve Ogrin" userId="80f9cce2-b328-439a-8ff0-da31e68c772b" providerId="ADAL" clId="{4CAC6CD5-1440-421D-9CE2-516A80AEDB8D}" dt="2026-05-22T18:57:17.273" v="1659" actId="20577"/>
          <ac:spMkLst>
            <pc:docMk/>
            <pc:sldMk cId="0" sldId="290"/>
            <ac:spMk id="9" creationId="{00000000-0000-0000-0000-000000000000}"/>
          </ac:spMkLst>
        </pc:spChg>
        <pc:spChg chg="mod">
          <ac:chgData name="Steve Ogrin" userId="80f9cce2-b328-439a-8ff0-da31e68c772b" providerId="ADAL" clId="{4CAC6CD5-1440-421D-9CE2-516A80AEDB8D}" dt="2026-05-22T18:40:44.422" v="1591" actId="20577"/>
          <ac:spMkLst>
            <pc:docMk/>
            <pc:sldMk cId="0" sldId="290"/>
            <ac:spMk id="10" creationId="{00000000-0000-0000-0000-000000000000}"/>
          </ac:spMkLst>
        </pc:spChg>
        <pc:spChg chg="mod">
          <ac:chgData name="Steve Ogrin" userId="80f9cce2-b328-439a-8ff0-da31e68c772b" providerId="ADAL" clId="{4CAC6CD5-1440-421D-9CE2-516A80AEDB8D}" dt="2026-05-22T18:55:42.669" v="1619" actId="1036"/>
          <ac:spMkLst>
            <pc:docMk/>
            <pc:sldMk cId="0" sldId="290"/>
            <ac:spMk id="11" creationId="{00000000-0000-0000-0000-000000000000}"/>
          </ac:spMkLst>
        </pc:spChg>
        <pc:spChg chg="mod">
          <ac:chgData name="Steve Ogrin" userId="80f9cce2-b328-439a-8ff0-da31e68c772b" providerId="ADAL" clId="{4CAC6CD5-1440-421D-9CE2-516A80AEDB8D}" dt="2026-05-22T18:55:42.669" v="1619" actId="1036"/>
          <ac:spMkLst>
            <pc:docMk/>
            <pc:sldMk cId="0" sldId="290"/>
            <ac:spMk id="13" creationId="{00000000-0000-0000-0000-000000000000}"/>
          </ac:spMkLst>
        </pc:spChg>
        <pc:spChg chg="mod">
          <ac:chgData name="Steve Ogrin" userId="80f9cce2-b328-439a-8ff0-da31e68c772b" providerId="ADAL" clId="{4CAC6CD5-1440-421D-9CE2-516A80AEDB8D}" dt="2026-05-22T18:55:42.669" v="1619" actId="1036"/>
          <ac:spMkLst>
            <pc:docMk/>
            <pc:sldMk cId="0" sldId="290"/>
            <ac:spMk id="15" creationId="{00000000-0000-0000-0000-000000000000}"/>
          </ac:spMkLst>
        </pc:spChg>
        <pc:spChg chg="mod">
          <ac:chgData name="Steve Ogrin" userId="80f9cce2-b328-439a-8ff0-da31e68c772b" providerId="ADAL" clId="{4CAC6CD5-1440-421D-9CE2-516A80AEDB8D}" dt="2026-05-22T18:55:47.593" v="1623" actId="20577"/>
          <ac:spMkLst>
            <pc:docMk/>
            <pc:sldMk cId="0" sldId="290"/>
            <ac:spMk id="17" creationId="{00000000-0000-0000-0000-000000000000}"/>
          </ac:spMkLst>
        </pc:spChg>
        <pc:spChg chg="mod">
          <ac:chgData name="Steve Ogrin" userId="80f9cce2-b328-439a-8ff0-da31e68c772b" providerId="ADAL" clId="{4CAC6CD5-1440-421D-9CE2-516A80AEDB8D}" dt="2026-05-22T18:56:16.333" v="1647" actId="1076"/>
          <ac:spMkLst>
            <pc:docMk/>
            <pc:sldMk cId="0" sldId="290"/>
            <ac:spMk id="18" creationId="{00000000-0000-0000-0000-000000000000}"/>
          </ac:spMkLst>
        </pc:spChg>
        <pc:spChg chg="mod">
          <ac:chgData name="Steve Ogrin" userId="80f9cce2-b328-439a-8ff0-da31e68c772b" providerId="ADAL" clId="{4CAC6CD5-1440-421D-9CE2-516A80AEDB8D}" dt="2026-05-22T18:57:20.653" v="1663" actId="20577"/>
          <ac:spMkLst>
            <pc:docMk/>
            <pc:sldMk cId="0" sldId="290"/>
            <ac:spMk id="20" creationId="{00000000-0000-0000-0000-000000000000}"/>
          </ac:spMkLst>
        </pc:spChg>
        <pc:spChg chg="mod">
          <ac:chgData name="Steve Ogrin" userId="80f9cce2-b328-439a-8ff0-da31e68c772b" providerId="ADAL" clId="{4CAC6CD5-1440-421D-9CE2-516A80AEDB8D}" dt="2026-05-22T18:56:00.023" v="1628" actId="1036"/>
          <ac:spMkLst>
            <pc:docMk/>
            <pc:sldMk cId="0" sldId="290"/>
            <ac:spMk id="22" creationId="{00000000-0000-0000-0000-000000000000}"/>
          </ac:spMkLst>
        </pc:spChg>
        <pc:spChg chg="mod">
          <ac:chgData name="Steve Ogrin" userId="80f9cce2-b328-439a-8ff0-da31e68c772b" providerId="ADAL" clId="{4CAC6CD5-1440-421D-9CE2-516A80AEDB8D}" dt="2026-05-22T18:56:24.684" v="1649" actId="255"/>
          <ac:spMkLst>
            <pc:docMk/>
            <pc:sldMk cId="0" sldId="290"/>
            <ac:spMk id="23" creationId="{00000000-0000-0000-0000-000000000000}"/>
          </ac:spMkLst>
        </pc:spChg>
        <pc:spChg chg="mod">
          <ac:chgData name="Steve Ogrin" userId="80f9cce2-b328-439a-8ff0-da31e68c772b" providerId="ADAL" clId="{4CAC6CD5-1440-421D-9CE2-516A80AEDB8D}" dt="2026-05-22T18:56:31.793" v="1650" actId="255"/>
          <ac:spMkLst>
            <pc:docMk/>
            <pc:sldMk cId="0" sldId="290"/>
            <ac:spMk id="24" creationId="{00000000-0000-0000-0000-000000000000}"/>
          </ac:spMkLst>
        </pc:spChg>
        <pc:spChg chg="mod">
          <ac:chgData name="Steve Ogrin" userId="80f9cce2-b328-439a-8ff0-da31e68c772b" providerId="ADAL" clId="{4CAC6CD5-1440-421D-9CE2-516A80AEDB8D}" dt="2026-05-22T18:56:00.023" v="1628" actId="1036"/>
          <ac:spMkLst>
            <pc:docMk/>
            <pc:sldMk cId="0" sldId="290"/>
            <ac:spMk id="25" creationId="{00000000-0000-0000-0000-000000000000}"/>
          </ac:spMkLst>
        </pc:spChg>
        <pc:spChg chg="mod">
          <ac:chgData name="Steve Ogrin" userId="80f9cce2-b328-439a-8ff0-da31e68c772b" providerId="ADAL" clId="{4CAC6CD5-1440-421D-9CE2-516A80AEDB8D}" dt="2026-05-22T18:56:38.478" v="1651" actId="255"/>
          <ac:spMkLst>
            <pc:docMk/>
            <pc:sldMk cId="0" sldId="290"/>
            <ac:spMk id="26" creationId="{00000000-0000-0000-0000-000000000000}"/>
          </ac:spMkLst>
        </pc:spChg>
        <pc:spChg chg="mod">
          <ac:chgData name="Steve Ogrin" userId="80f9cce2-b328-439a-8ff0-da31e68c772b" providerId="ADAL" clId="{4CAC6CD5-1440-421D-9CE2-516A80AEDB8D}" dt="2026-05-22T18:56:44.965" v="1652" actId="255"/>
          <ac:spMkLst>
            <pc:docMk/>
            <pc:sldMk cId="0" sldId="290"/>
            <ac:spMk id="27" creationId="{00000000-0000-0000-0000-000000000000}"/>
          </ac:spMkLst>
        </pc:spChg>
        <pc:spChg chg="mod">
          <ac:chgData name="Steve Ogrin" userId="80f9cce2-b328-439a-8ff0-da31e68c772b" providerId="ADAL" clId="{4CAC6CD5-1440-421D-9CE2-516A80AEDB8D}" dt="2026-05-22T18:56:51.993" v="1653" actId="255"/>
          <ac:spMkLst>
            <pc:docMk/>
            <pc:sldMk cId="0" sldId="290"/>
            <ac:spMk id="28" creationId="{00000000-0000-0000-0000-000000000000}"/>
          </ac:spMkLst>
        </pc:spChg>
        <pc:spChg chg="mod">
          <ac:chgData name="Steve Ogrin" userId="80f9cce2-b328-439a-8ff0-da31e68c772b" providerId="ADAL" clId="{4CAC6CD5-1440-421D-9CE2-516A80AEDB8D}" dt="2026-05-22T18:58:02.253" v="1687" actId="255"/>
          <ac:spMkLst>
            <pc:docMk/>
            <pc:sldMk cId="0" sldId="290"/>
            <ac:spMk id="31" creationId="{00000000-0000-0000-0000-000000000000}"/>
          </ac:spMkLst>
        </pc:spChg>
      </pc:sldChg>
      <pc:sldChg chg="delSp modSp add mod setBg">
        <pc:chgData name="Steve Ogrin" userId="80f9cce2-b328-439a-8ff0-da31e68c772b" providerId="ADAL" clId="{4CAC6CD5-1440-421D-9CE2-516A80AEDB8D}" dt="2026-05-22T22:39:09.842" v="2182" actId="1076"/>
        <pc:sldMkLst>
          <pc:docMk/>
          <pc:sldMk cId="1628839616" sldId="291"/>
        </pc:sldMkLst>
        <pc:spChg chg="mod">
          <ac:chgData name="Steve Ogrin" userId="80f9cce2-b328-439a-8ff0-da31e68c772b" providerId="ADAL" clId="{4CAC6CD5-1440-421D-9CE2-516A80AEDB8D}" dt="2026-05-22T22:39:09.842" v="2182" actId="1076"/>
          <ac:spMkLst>
            <pc:docMk/>
            <pc:sldMk cId="1628839616" sldId="291"/>
            <ac:spMk id="5" creationId="{9C32DEC8-84BD-CAEE-7692-84ECC6FC313C}"/>
          </ac:spMkLst>
        </pc:spChg>
        <pc:spChg chg="mod">
          <ac:chgData name="Steve Ogrin" userId="80f9cce2-b328-439a-8ff0-da31e68c772b" providerId="ADAL" clId="{4CAC6CD5-1440-421D-9CE2-516A80AEDB8D}" dt="2026-05-22T22:38:15.793" v="2033" actId="1076"/>
          <ac:spMkLst>
            <pc:docMk/>
            <pc:sldMk cId="1628839616" sldId="291"/>
            <ac:spMk id="6" creationId="{8BB77B75-B673-2EB4-F2BB-D034200BDD92}"/>
          </ac:spMkLst>
        </pc:spChg>
        <pc:spChg chg="mod">
          <ac:chgData name="Steve Ogrin" userId="80f9cce2-b328-439a-8ff0-da31e68c772b" providerId="ADAL" clId="{4CAC6CD5-1440-421D-9CE2-516A80AEDB8D}" dt="2026-05-22T22:38:06.915" v="2031" actId="1036"/>
          <ac:spMkLst>
            <pc:docMk/>
            <pc:sldMk cId="1628839616" sldId="291"/>
            <ac:spMk id="7" creationId="{E6BC8EFF-2447-983A-B441-8A800F26171A}"/>
          </ac:spMkLst>
        </pc:spChg>
        <pc:spChg chg="mod">
          <ac:chgData name="Steve Ogrin" userId="80f9cce2-b328-439a-8ff0-da31e68c772b" providerId="ADAL" clId="{4CAC6CD5-1440-421D-9CE2-516A80AEDB8D}" dt="2026-05-22T22:38:12.125" v="2032" actId="1076"/>
          <ac:spMkLst>
            <pc:docMk/>
            <pc:sldMk cId="1628839616" sldId="291"/>
            <ac:spMk id="8" creationId="{C8EFF395-7323-4A65-B5ED-BB0B149A12F6}"/>
          </ac:spMkLst>
        </pc:spChg>
        <pc:spChg chg="mod">
          <ac:chgData name="Steve Ogrin" userId="80f9cce2-b328-439a-8ff0-da31e68c772b" providerId="ADAL" clId="{4CAC6CD5-1440-421D-9CE2-516A80AEDB8D}" dt="2026-05-22T22:38:33.180" v="2089" actId="20577"/>
          <ac:spMkLst>
            <pc:docMk/>
            <pc:sldMk cId="1628839616" sldId="291"/>
            <ac:spMk id="9" creationId="{9A1E9834-96A0-6011-FEB9-3A3FF116AA13}"/>
          </ac:spMkLst>
        </pc:spChg>
        <pc:spChg chg="mod">
          <ac:chgData name="Steve Ogrin" userId="80f9cce2-b328-439a-8ff0-da31e68c772b" providerId="ADAL" clId="{4CAC6CD5-1440-421D-9CE2-516A80AEDB8D}" dt="2026-05-22T22:39:01.735" v="2181" actId="20577"/>
          <ac:spMkLst>
            <pc:docMk/>
            <pc:sldMk cId="1628839616" sldId="291"/>
            <ac:spMk id="10" creationId="{BFC9B351-C7EB-9B11-40B4-1C3B6F764F07}"/>
          </ac:spMkLst>
        </pc:spChg>
        <pc:spChg chg="mod">
          <ac:chgData name="Steve Ogrin" userId="80f9cce2-b328-439a-8ff0-da31e68c772b" providerId="ADAL" clId="{4CAC6CD5-1440-421D-9CE2-516A80AEDB8D}" dt="2026-05-22T22:37:29.174" v="1983" actId="20577"/>
          <ac:spMkLst>
            <pc:docMk/>
            <pc:sldMk cId="1628839616" sldId="291"/>
            <ac:spMk id="13" creationId="{7AEE947B-510C-7717-3E6F-090034ED7937}"/>
          </ac:spMkLst>
        </pc:spChg>
        <pc:spChg chg="mod">
          <ac:chgData name="Steve Ogrin" userId="80f9cce2-b328-439a-8ff0-da31e68c772b" providerId="ADAL" clId="{4CAC6CD5-1440-421D-9CE2-516A80AEDB8D}" dt="2026-05-22T22:37:43.645" v="1994" actId="20577"/>
          <ac:spMkLst>
            <pc:docMk/>
            <pc:sldMk cId="1628839616" sldId="291"/>
            <ac:spMk id="23" creationId="{FB7C60C5-E7DA-747D-7364-CF3B4D929EB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94671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4E5C2-AA73-ED79-66DD-956707B581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3D0C60-FB4A-43C7-634F-8D14D1DB80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997603-9B64-2739-A52A-B3F583E40C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D4B0F4-E54C-3BC9-6889-3DD9EF641F3E}"/>
              </a:ext>
            </a:extLst>
          </p:cNvPr>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32649439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11.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11.png"/><Relationship Id="rId2" Type="http://schemas.openxmlformats.org/officeDocument/2006/relationships/notesSlide" Target="../notesSlides/notesSlide28.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19.png"/><Relationship Id="rId4" Type="http://schemas.openxmlformats.org/officeDocument/2006/relationships/image" Target="../media/image18.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2340"/>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B8924A"/>
          </a:solidFill>
          <a:ln w="12700">
            <a:solidFill>
              <a:srgbClr val="B8924A"/>
            </a:solidFill>
            <a:prstDash val="solid"/>
          </a:ln>
        </p:spPr>
        <p:txBody>
          <a:bodyPr/>
          <a:lstStyle/>
          <a:p>
            <a:endParaRPr lang="en-US"/>
          </a:p>
        </p:txBody>
      </p:sp>
      <p:sp>
        <p:nvSpPr>
          <p:cNvPr id="3" name="Shape 1"/>
          <p:cNvSpPr/>
          <p:nvPr/>
        </p:nvSpPr>
        <p:spPr>
          <a:xfrm>
            <a:off x="0" y="4572000"/>
            <a:ext cx="9144000" cy="571500"/>
          </a:xfrm>
          <a:prstGeom prst="rect">
            <a:avLst/>
          </a:prstGeom>
          <a:solidFill>
            <a:srgbClr val="1A3A5C"/>
          </a:solidFill>
          <a:ln w="12700">
            <a:solidFill>
              <a:srgbClr val="1A3A5C"/>
            </a:solidFill>
            <a:prstDash val="solid"/>
          </a:ln>
        </p:spPr>
        <p:txBody>
          <a:bodyPr/>
          <a:lstStyle/>
          <a:p>
            <a:endParaRPr lang="en-US"/>
          </a:p>
        </p:txBody>
      </p:sp>
      <p:sp>
        <p:nvSpPr>
          <p:cNvPr id="5" name="Text 3"/>
          <p:cNvSpPr/>
          <p:nvPr/>
        </p:nvSpPr>
        <p:spPr>
          <a:xfrm>
            <a:off x="457200" y="777240"/>
            <a:ext cx="8354704" cy="1783080"/>
          </a:xfrm>
          <a:prstGeom prst="rect">
            <a:avLst/>
          </a:prstGeom>
          <a:noFill/>
          <a:ln/>
        </p:spPr>
        <p:txBody>
          <a:bodyPr wrap="square" rtlCol="0" anchor="ctr"/>
          <a:lstStyle/>
          <a:p>
            <a:pPr marL="0" indent="0">
              <a:buNone/>
            </a:pPr>
            <a:r>
              <a:rPr lang="en-US" sz="3400" b="1" dirty="0">
                <a:solidFill>
                  <a:srgbClr val="FFFFFF"/>
                </a:solidFill>
                <a:latin typeface="Georgia" pitchFamily="34" charset="0"/>
                <a:ea typeface="Georgia" pitchFamily="34" charset="-122"/>
                <a:cs typeface="Georgia" pitchFamily="34" charset="-120"/>
              </a:rPr>
              <a:t>Monitoring Alternative Investments</a:t>
            </a:r>
            <a:endParaRPr lang="en-US" sz="3400" dirty="0"/>
          </a:p>
          <a:p>
            <a:pPr marL="0" indent="0">
              <a:buNone/>
            </a:pPr>
            <a:r>
              <a:rPr lang="en-US" sz="3400" b="1" dirty="0">
                <a:solidFill>
                  <a:srgbClr val="FFFFFF"/>
                </a:solidFill>
                <a:latin typeface="Georgia" pitchFamily="34" charset="0"/>
                <a:ea typeface="Georgia" pitchFamily="34" charset="-122"/>
                <a:cs typeface="Georgia" pitchFamily="34" charset="-120"/>
              </a:rPr>
              <a:t>After the Sale:</a:t>
            </a:r>
            <a:endParaRPr lang="en-US" sz="3400" dirty="0"/>
          </a:p>
        </p:txBody>
      </p:sp>
      <p:sp>
        <p:nvSpPr>
          <p:cNvPr id="6" name="Text 4"/>
          <p:cNvSpPr/>
          <p:nvPr/>
        </p:nvSpPr>
        <p:spPr>
          <a:xfrm>
            <a:off x="457200" y="2697480"/>
            <a:ext cx="8046720" cy="566928"/>
          </a:xfrm>
          <a:prstGeom prst="rect">
            <a:avLst/>
          </a:prstGeom>
          <a:noFill/>
          <a:ln/>
        </p:spPr>
        <p:txBody>
          <a:bodyPr wrap="square" rtlCol="0" anchor="ctr"/>
          <a:lstStyle/>
          <a:p>
            <a:pPr marL="0" indent="0">
              <a:buNone/>
            </a:pPr>
            <a:r>
              <a:rPr lang="en-US" sz="2200" i="1" dirty="0">
                <a:solidFill>
                  <a:srgbClr val="D4A96A"/>
                </a:solidFill>
                <a:latin typeface="Georgia" pitchFamily="34" charset="0"/>
                <a:ea typeface="Georgia" pitchFamily="34" charset="-122"/>
                <a:cs typeface="Georgia" pitchFamily="34" charset="-120"/>
              </a:rPr>
              <a:t>What Actual Oversight Requires</a:t>
            </a:r>
            <a:endParaRPr lang="en-US" sz="2200" dirty="0"/>
          </a:p>
        </p:txBody>
      </p:sp>
      <p:sp>
        <p:nvSpPr>
          <p:cNvPr id="7" name="Shape 5"/>
          <p:cNvSpPr/>
          <p:nvPr/>
        </p:nvSpPr>
        <p:spPr>
          <a:xfrm>
            <a:off x="457200" y="3337560"/>
            <a:ext cx="3200400" cy="36576"/>
          </a:xfrm>
          <a:prstGeom prst="rect">
            <a:avLst/>
          </a:prstGeom>
          <a:solidFill>
            <a:srgbClr val="B8924A"/>
          </a:solidFill>
          <a:ln w="12700">
            <a:solidFill>
              <a:srgbClr val="B8924A"/>
            </a:solidFill>
            <a:prstDash val="solid"/>
          </a:ln>
        </p:spPr>
        <p:txBody>
          <a:bodyPr/>
          <a:lstStyle/>
          <a:p>
            <a:endParaRPr lang="en-US"/>
          </a:p>
        </p:txBody>
      </p:sp>
      <p:sp>
        <p:nvSpPr>
          <p:cNvPr id="8" name="Text 6"/>
          <p:cNvSpPr/>
          <p:nvPr/>
        </p:nvSpPr>
        <p:spPr>
          <a:xfrm>
            <a:off x="457200" y="3483864"/>
            <a:ext cx="8229600" cy="292608"/>
          </a:xfrm>
          <a:prstGeom prst="rect">
            <a:avLst/>
          </a:prstGeom>
          <a:noFill/>
          <a:ln/>
        </p:spPr>
        <p:txBody>
          <a:bodyPr wrap="square" rtlCol="0" anchor="ctr"/>
          <a:lstStyle/>
          <a:p>
            <a:pPr marL="0" indent="0">
              <a:buNone/>
            </a:pPr>
            <a:r>
              <a:rPr lang="en-US" sz="1300" dirty="0">
                <a:solidFill>
                  <a:srgbClr val="6B7F8F"/>
                </a:solidFill>
                <a:latin typeface="Calibri" pitchFamily="34" charset="0"/>
                <a:ea typeface="Calibri" pitchFamily="34" charset="-122"/>
                <a:cs typeface="Calibri" pitchFamily="34" charset="-120"/>
              </a:rPr>
              <a:t>Buttonwood Due Diligence Services  |  ALTSeek™</a:t>
            </a:r>
            <a:endParaRPr lang="en-US" sz="1300" dirty="0"/>
          </a:p>
        </p:txBody>
      </p:sp>
      <p:sp>
        <p:nvSpPr>
          <p:cNvPr id="9" name="Text 7"/>
          <p:cNvSpPr/>
          <p:nvPr/>
        </p:nvSpPr>
        <p:spPr>
          <a:xfrm>
            <a:off x="457200" y="3776472"/>
            <a:ext cx="8229600" cy="256032"/>
          </a:xfrm>
          <a:prstGeom prst="rect">
            <a:avLst/>
          </a:prstGeom>
          <a:noFill/>
          <a:ln/>
        </p:spPr>
        <p:txBody>
          <a:bodyPr wrap="square" rtlCol="0" anchor="ctr"/>
          <a:lstStyle/>
          <a:p>
            <a:pPr marL="0" indent="0">
              <a:buNone/>
            </a:pPr>
            <a:r>
              <a:rPr lang="en-US" sz="1200" i="1" dirty="0">
                <a:solidFill>
                  <a:srgbClr val="6B7F8F"/>
                </a:solidFill>
                <a:latin typeface="Calibri" pitchFamily="34" charset="0"/>
                <a:ea typeface="Calibri" pitchFamily="34" charset="-122"/>
                <a:cs typeface="Calibri" pitchFamily="34" charset="-120"/>
              </a:rPr>
              <a:t>For Independent RIAs  |  Hybrid RIAs</a:t>
            </a:r>
            <a:endParaRPr lang="en-US" sz="1200" dirty="0"/>
          </a:p>
        </p:txBody>
      </p:sp>
      <p:sp>
        <p:nvSpPr>
          <p:cNvPr id="10" name="Text 8"/>
          <p:cNvSpPr/>
          <p:nvPr/>
        </p:nvSpPr>
        <p:spPr>
          <a:xfrm>
            <a:off x="457200" y="4663440"/>
            <a:ext cx="6400800" cy="320040"/>
          </a:xfrm>
          <a:prstGeom prst="rect">
            <a:avLst/>
          </a:prstGeom>
          <a:noFill/>
          <a:ln/>
        </p:spPr>
        <p:txBody>
          <a:bodyPr wrap="square" rtlCol="0" anchor="ctr"/>
          <a:lstStyle/>
          <a:p>
            <a:pPr marL="0" indent="0">
              <a:buNone/>
            </a:pPr>
            <a:r>
              <a:rPr lang="en-US" sz="1100" dirty="0">
                <a:solidFill>
                  <a:srgbClr val="6B7F8F"/>
                </a:solidFill>
                <a:latin typeface="Calibri" pitchFamily="34" charset="0"/>
                <a:ea typeface="Calibri" pitchFamily="34" charset="-122"/>
                <a:cs typeface="Calibri" pitchFamily="34" charset="-120"/>
              </a:rPr>
              <a:t>Presenter: Steve Ogrin</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ln>
        </p:spPr>
        <p:txBody>
          <a:bodyPr/>
          <a:lstStyle/>
          <a:p>
            <a:endParaRPr lang="en-US"/>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rPr>
              <a:t>The Front-End / Back-End Imbalance</a:t>
            </a:r>
          </a:p>
        </p:txBody>
      </p:sp>
      <p:sp>
        <p:nvSpPr>
          <p:cNvPr id="4" name="Shape 2"/>
          <p:cNvSpPr/>
          <p:nvPr/>
        </p:nvSpPr>
        <p:spPr>
          <a:xfrm>
            <a:off x="0" y="4800600"/>
            <a:ext cx="9144000" cy="342900"/>
          </a:xfrm>
          <a:prstGeom prst="rect">
            <a:avLst/>
          </a:prstGeom>
          <a:solidFill>
            <a:srgbClr val="EDE9E1"/>
          </a:solidFill>
          <a:ln w="12700">
            <a:solidFill>
              <a:srgbClr val="EDE9E1"/>
            </a:solidFill>
          </a:ln>
        </p:spPr>
        <p:txBody>
          <a:bodyPr/>
          <a:lstStyle/>
          <a:p>
            <a:endParaRPr lang="en-US"/>
          </a:p>
        </p:txBody>
      </p:sp>
      <p:sp>
        <p:nvSpPr>
          <p:cNvPr id="5" name="Text 3"/>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rPr>
              <a:t>Buttonwood Due Diligence Services  |  ALTSeek™</a:t>
            </a:r>
          </a:p>
        </p:txBody>
      </p:sp>
      <p:sp>
        <p:nvSpPr>
          <p:cNvPr id="6" name="Text 4"/>
          <p:cNvSpPr/>
          <p:nvPr/>
        </p:nvSpPr>
        <p:spPr>
          <a:xfrm>
            <a:off x="365760" y="886968"/>
            <a:ext cx="8412480" cy="310896"/>
          </a:xfrm>
          <a:prstGeom prst="rect">
            <a:avLst/>
          </a:prstGeom>
          <a:noFill/>
          <a:ln/>
        </p:spPr>
        <p:txBody>
          <a:bodyPr wrap="square" rtlCol="0" anchor="ctr"/>
          <a:lstStyle/>
          <a:p>
            <a:pPr marL="0" indent="0">
              <a:buNone/>
            </a:pPr>
            <a:r>
              <a:rPr lang="en-US" sz="1250" i="1" dirty="0">
                <a:solidFill>
                  <a:srgbClr val="6B7F8F"/>
                </a:solidFill>
                <a:latin typeface="Calibri" pitchFamily="34" charset="0"/>
              </a:rPr>
              <a:t>The regulatory obligation doesn’t end at the point of recommendation. Reactive awareness is not a monitoring program.</a:t>
            </a:r>
          </a:p>
        </p:txBody>
      </p:sp>
      <p:sp>
        <p:nvSpPr>
          <p:cNvPr id="7" name="Shape 5"/>
          <p:cNvSpPr/>
          <p:nvPr/>
        </p:nvSpPr>
        <p:spPr>
          <a:xfrm>
            <a:off x="320040" y="1298448"/>
            <a:ext cx="4115880" cy="3429720"/>
          </a:xfrm>
          <a:prstGeom prst="rect">
            <a:avLst/>
          </a:prstGeom>
          <a:solidFill>
            <a:srgbClr val="1A3A5C"/>
          </a:solidFill>
          <a:ln w="12700">
            <a:solidFill>
              <a:srgbClr val="1A3A5C"/>
            </a:solidFill>
          </a:ln>
        </p:spPr>
        <p:txBody>
          <a:bodyPr wrap="square" lIns="228600" tIns="182880" rIns="182880" bIns="182880" rtlCol="0" anchor="t"/>
          <a:lstStyle/>
          <a:p>
            <a:pPr marL="0" indent="0">
              <a:buNone/>
            </a:pPr>
            <a:r>
              <a:rPr lang="en-US" sz="1300" b="1" dirty="0">
                <a:solidFill>
                  <a:srgbClr val="B8924A"/>
                </a:solidFill>
                <a:latin typeface="Georgia" pitchFamily="34" charset="0"/>
              </a:rPr>
              <a:t>FRONT END - GETS THE ATTENTION</a:t>
            </a:r>
          </a:p>
          <a:p>
            <a:pPr marL="0" indent="0">
              <a:buNone/>
            </a:pPr>
            <a:r>
              <a:rPr lang="en-US" sz="300" dirty="0">
                <a:solidFill>
                  <a:srgbClr val="FFFFFF"/>
                </a:solidFill>
              </a:rPr>
              <a:t> </a:t>
            </a:r>
          </a:p>
          <a:p>
            <a:pPr marL="228600" indent="-228600">
              <a:buChar char="•"/>
            </a:pPr>
            <a:r>
              <a:rPr lang="en-US" sz="1250" dirty="0">
                <a:solidFill>
                  <a:srgbClr val="FFFFFF"/>
                </a:solidFill>
                <a:latin typeface="Calibri" pitchFamily="34" charset="0"/>
              </a:rPr>
              <a:t>Evaluation frameworks and red flags</a:t>
            </a:r>
          </a:p>
          <a:p>
            <a:pPr marL="228600" indent="-228600">
              <a:buChar char="•"/>
            </a:pPr>
            <a:r>
              <a:rPr lang="en-US" sz="1250" dirty="0">
                <a:solidFill>
                  <a:srgbClr val="FFFFFF"/>
                </a:solidFill>
                <a:latin typeface="Calibri" pitchFamily="34" charset="0"/>
              </a:rPr>
              <a:t>Approved list governance and due diligence</a:t>
            </a:r>
          </a:p>
          <a:p>
            <a:pPr marL="228600" indent="-228600">
              <a:buChar char="•"/>
            </a:pPr>
            <a:r>
              <a:rPr lang="en-US" sz="1250" dirty="0">
                <a:solidFill>
                  <a:srgbClr val="FFFFFF"/>
                </a:solidFill>
                <a:latin typeface="Calibri" pitchFamily="34" charset="0"/>
              </a:rPr>
              <a:t>Industry education and CE conversation</a:t>
            </a:r>
          </a:p>
          <a:p>
            <a:endParaRPr lang="en-US" sz="1250" dirty="0">
              <a:solidFill>
                <a:srgbClr val="FFFFFF"/>
              </a:solidFill>
              <a:latin typeface="Calibri" pitchFamily="34" charset="0"/>
            </a:endParaRPr>
          </a:p>
          <a:p>
            <a:pPr marL="0" indent="0">
              <a:buNone/>
            </a:pPr>
            <a:r>
              <a:rPr lang="en-US" sz="300" dirty="0">
                <a:solidFill>
                  <a:srgbClr val="FFFFFF"/>
                </a:solidFill>
              </a:rPr>
              <a:t> </a:t>
            </a:r>
          </a:p>
          <a:p>
            <a:pPr marL="0" indent="0">
              <a:buNone/>
            </a:pPr>
            <a:r>
              <a:rPr lang="en-US" sz="1200" i="1" dirty="0">
                <a:solidFill>
                  <a:srgbClr val="D4A96A"/>
                </a:solidFill>
                <a:latin typeface="Georgia" pitchFamily="34" charset="0"/>
              </a:rPr>
              <a:t>Where most advisors invest their attention</a:t>
            </a:r>
          </a:p>
        </p:txBody>
      </p:sp>
      <p:sp>
        <p:nvSpPr>
          <p:cNvPr id="8" name="Shape 6"/>
          <p:cNvSpPr/>
          <p:nvPr/>
        </p:nvSpPr>
        <p:spPr>
          <a:xfrm>
            <a:off x="4572000" y="1298448"/>
            <a:ext cx="4251960" cy="3429720"/>
          </a:xfrm>
          <a:prstGeom prst="rect">
            <a:avLst/>
          </a:prstGeom>
          <a:solidFill>
            <a:srgbClr val="0F2340"/>
          </a:solidFill>
          <a:ln w="12700">
            <a:solidFill>
              <a:srgbClr val="0F2340"/>
            </a:solidFill>
          </a:ln>
        </p:spPr>
        <p:txBody>
          <a:bodyPr wrap="square" lIns="228600" tIns="182880" rIns="182880" bIns="182880" rtlCol="0" anchor="t"/>
          <a:lstStyle/>
          <a:p>
            <a:pPr marL="0" indent="0">
              <a:buNone/>
            </a:pPr>
            <a:r>
              <a:rPr lang="en-US" sz="1300" b="1" dirty="0">
                <a:solidFill>
                  <a:srgbClr val="B8924A"/>
                </a:solidFill>
                <a:latin typeface="Georgia" pitchFamily="34" charset="0"/>
              </a:rPr>
              <a:t>BACK END - WHERE EXPOSURE LIVES</a:t>
            </a:r>
          </a:p>
          <a:p>
            <a:pPr marL="0" indent="0">
              <a:buNone/>
            </a:pPr>
            <a:r>
              <a:rPr lang="en-US" sz="300" dirty="0">
                <a:solidFill>
                  <a:srgbClr val="FFFFFF"/>
                </a:solidFill>
              </a:rPr>
              <a:t> </a:t>
            </a:r>
          </a:p>
          <a:p>
            <a:pPr marL="0" indent="0">
              <a:buNone/>
            </a:pPr>
            <a:r>
              <a:rPr lang="en-US" sz="1300" i="1" dirty="0">
                <a:solidFill>
                  <a:srgbClr val="D4A96A"/>
                </a:solidFill>
                <a:latin typeface="Georgia" pitchFamily="34" charset="0"/>
              </a:rPr>
              <a:t>“Informal monitoring” means: the investment is on the approved list, reports come in, and if something dramatic happened you’d notice.</a:t>
            </a:r>
          </a:p>
          <a:p>
            <a:pPr marL="0" indent="0">
              <a:buNone/>
            </a:pPr>
            <a:endParaRPr lang="en-US" sz="1300" i="1" dirty="0">
              <a:solidFill>
                <a:srgbClr val="D4A96A"/>
              </a:solidFill>
              <a:latin typeface="Georgia" pitchFamily="34" charset="0"/>
            </a:endParaRPr>
          </a:p>
          <a:p>
            <a:pPr marL="0" indent="0">
              <a:buNone/>
            </a:pPr>
            <a:r>
              <a:rPr lang="en-US" sz="300" dirty="0">
                <a:solidFill>
                  <a:srgbClr val="FFFFFF"/>
                </a:solidFill>
              </a:rPr>
              <a:t> </a:t>
            </a:r>
          </a:p>
          <a:p>
            <a:pPr marL="0" indent="0">
              <a:buNone/>
            </a:pPr>
            <a:r>
              <a:rPr lang="en-US" sz="1200" b="1" dirty="0">
                <a:solidFill>
                  <a:srgbClr val="FFFFFF"/>
                </a:solidFill>
                <a:latin typeface="Georgia" pitchFamily="34" charset="0"/>
              </a:rPr>
              <a:t>That is not a monitoring program. That is reactive awareness.</a:t>
            </a:r>
          </a:p>
          <a:p>
            <a:pPr marL="0" indent="0">
              <a:buNone/>
            </a:pPr>
            <a:endParaRPr lang="en-US" sz="1200" b="1" dirty="0">
              <a:solidFill>
                <a:srgbClr val="FFFFFF"/>
              </a:solidFill>
              <a:latin typeface="Georgia" pitchFamily="34" charset="0"/>
            </a:endParaRPr>
          </a:p>
          <a:p>
            <a:pPr marL="0" indent="0">
              <a:buNone/>
            </a:pPr>
            <a:r>
              <a:rPr lang="en-US" sz="300" dirty="0">
                <a:solidFill>
                  <a:srgbClr val="FFFFFF"/>
                </a:solidFill>
              </a:rPr>
              <a:t> </a:t>
            </a:r>
          </a:p>
          <a:p>
            <a:pPr marL="0" indent="0">
              <a:buNone/>
            </a:pPr>
            <a:r>
              <a:rPr lang="en-US" sz="1200" dirty="0">
                <a:solidFill>
                  <a:srgbClr val="FFFFFF"/>
                </a:solidFill>
                <a:latin typeface="Calibri" pitchFamily="34" charset="0"/>
              </a:rPr>
              <a:t>A systematic monitoring program operates proactively - with defined triggers, a regular review cadence, and a watch list process that bridges initial concern and definitive action.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9">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What’s at Stake - Three Dimensions of Exposure</a:t>
            </a:r>
            <a:endParaRPr lang="en-US" sz="2100" dirty="0"/>
          </a:p>
        </p:txBody>
      </p:sp>
      <p:sp>
        <p:nvSpPr>
          <p:cNvPr id="4" name="Shape 2"/>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5" name="Text 3"/>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6" name="Text 4"/>
          <p:cNvSpPr/>
          <p:nvPr/>
        </p:nvSpPr>
        <p:spPr>
          <a:xfrm>
            <a:off x="365760" y="886968"/>
            <a:ext cx="8412480" cy="310896"/>
          </a:xfrm>
          <a:prstGeom prst="rect">
            <a:avLst/>
          </a:prstGeom>
          <a:noFill/>
          <a:ln/>
        </p:spPr>
        <p:txBody>
          <a:bodyPr wrap="square" rtlCol="0" anchor="ctr"/>
          <a:lstStyle/>
          <a:p>
            <a:pPr marL="0" indent="0">
              <a:buNone/>
            </a:pPr>
            <a:r>
              <a:rPr lang="en-US" sz="1300" i="1" dirty="0">
                <a:solidFill>
                  <a:srgbClr val="6B7F8F"/>
                </a:solidFill>
                <a:latin typeface="Calibri" pitchFamily="34" charset="0"/>
                <a:ea typeface="Calibri" pitchFamily="34" charset="-122"/>
                <a:cs typeface="Calibri" pitchFamily="34" charset="-120"/>
              </a:rPr>
              <a:t>Informal monitoring only activates in response to problems. Systematic monitoring operates proactively - catching problems earlier, responding faster, documenting the protection.</a:t>
            </a:r>
            <a:endParaRPr lang="en-US" sz="1300" dirty="0"/>
          </a:p>
        </p:txBody>
      </p:sp>
      <p:sp>
        <p:nvSpPr>
          <p:cNvPr id="7" name="Shape 5"/>
          <p:cNvSpPr/>
          <p:nvPr/>
        </p:nvSpPr>
        <p:spPr>
          <a:xfrm>
            <a:off x="320040" y="1298448"/>
            <a:ext cx="8503920" cy="1024128"/>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320040" y="1298448"/>
            <a:ext cx="621792" cy="1024128"/>
          </a:xfrm>
          <a:prstGeom prst="rect">
            <a:avLst/>
          </a:prstGeom>
          <a:solidFill>
            <a:srgbClr val="0F2340"/>
          </a:solidFill>
          <a:ln w="12700">
            <a:solidFill>
              <a:srgbClr val="0F2340"/>
            </a:solidFill>
            <a:prstDash val="solid"/>
          </a:ln>
        </p:spPr>
        <p:txBody>
          <a:bodyPr/>
          <a:lstStyle/>
          <a:p>
            <a:endParaRPr lang="en-US"/>
          </a:p>
        </p:txBody>
      </p:sp>
      <p:pic>
        <p:nvPicPr>
          <p:cNvPr id="9" name="Image 0" descr="preencoded.png"/>
          <p:cNvPicPr>
            <a:picLocks noChangeAspect="1"/>
          </p:cNvPicPr>
          <p:nvPr/>
        </p:nvPicPr>
        <p:blipFill>
          <a:blip r:embed="rId3"/>
          <a:stretch>
            <a:fillRect/>
          </a:stretch>
        </p:blipFill>
        <p:spPr>
          <a:xfrm>
            <a:off x="457200" y="1645920"/>
            <a:ext cx="274320" cy="274320"/>
          </a:xfrm>
          <a:prstGeom prst="rect">
            <a:avLst/>
          </a:prstGeom>
        </p:spPr>
      </p:pic>
      <p:sp>
        <p:nvSpPr>
          <p:cNvPr id="10" name="Text 7"/>
          <p:cNvSpPr/>
          <p:nvPr/>
        </p:nvSpPr>
        <p:spPr>
          <a:xfrm>
            <a:off x="1033272" y="1298816"/>
            <a:ext cx="7662672" cy="274320"/>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Regulatory Exposure</a:t>
            </a:r>
            <a:endParaRPr lang="en-US" sz="1300" dirty="0"/>
          </a:p>
        </p:txBody>
      </p:sp>
      <p:sp>
        <p:nvSpPr>
          <p:cNvPr id="11" name="Text 8"/>
          <p:cNvSpPr/>
          <p:nvPr/>
        </p:nvSpPr>
        <p:spPr>
          <a:xfrm>
            <a:off x="1033272" y="1650745"/>
            <a:ext cx="7662672" cy="548640"/>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When the SEC examines an RIA’s alternatives practice, they focus heavily on ongoing monitoring. The examination question is not just whether appropriate due diligence was done at the time of recommendation - it’s whether the firm has been exercising ongoing oversight since. Advisors who cannot produce monitoring records are in a fundamentally different examination posture.</a:t>
            </a:r>
            <a:endParaRPr lang="en-US" sz="1200" dirty="0"/>
          </a:p>
        </p:txBody>
      </p:sp>
      <p:sp>
        <p:nvSpPr>
          <p:cNvPr id="12" name="Shape 9"/>
          <p:cNvSpPr/>
          <p:nvPr/>
        </p:nvSpPr>
        <p:spPr>
          <a:xfrm>
            <a:off x="320040" y="2414016"/>
            <a:ext cx="8503920" cy="1024128"/>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3" name="Shape 10"/>
          <p:cNvSpPr/>
          <p:nvPr/>
        </p:nvSpPr>
        <p:spPr>
          <a:xfrm>
            <a:off x="320040" y="2414016"/>
            <a:ext cx="621792" cy="1024128"/>
          </a:xfrm>
          <a:prstGeom prst="rect">
            <a:avLst/>
          </a:prstGeom>
          <a:solidFill>
            <a:srgbClr val="0F2340"/>
          </a:solidFill>
          <a:ln w="12700">
            <a:solidFill>
              <a:srgbClr val="0F2340"/>
            </a:solidFill>
            <a:prstDash val="solid"/>
          </a:ln>
        </p:spPr>
        <p:txBody>
          <a:bodyPr/>
          <a:lstStyle/>
          <a:p>
            <a:endParaRPr lang="en-US"/>
          </a:p>
        </p:txBody>
      </p:sp>
      <p:pic>
        <p:nvPicPr>
          <p:cNvPr id="14" name="Image 1" descr="preencoded.png"/>
          <p:cNvPicPr>
            <a:picLocks noChangeAspect="1"/>
          </p:cNvPicPr>
          <p:nvPr/>
        </p:nvPicPr>
        <p:blipFill>
          <a:blip r:embed="rId4"/>
          <a:stretch>
            <a:fillRect/>
          </a:stretch>
        </p:blipFill>
        <p:spPr>
          <a:xfrm>
            <a:off x="457200" y="2761488"/>
            <a:ext cx="274320" cy="274320"/>
          </a:xfrm>
          <a:prstGeom prst="rect">
            <a:avLst/>
          </a:prstGeom>
        </p:spPr>
      </p:pic>
      <p:sp>
        <p:nvSpPr>
          <p:cNvPr id="15" name="Text 11"/>
          <p:cNvSpPr/>
          <p:nvPr/>
        </p:nvSpPr>
        <p:spPr>
          <a:xfrm>
            <a:off x="1033272" y="2487168"/>
            <a:ext cx="7662672" cy="274320"/>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Client Exposure</a:t>
            </a:r>
            <a:endParaRPr lang="en-US" sz="1300" dirty="0"/>
          </a:p>
        </p:txBody>
      </p:sp>
      <p:sp>
        <p:nvSpPr>
          <p:cNvPr id="16" name="Text 12"/>
          <p:cNvSpPr/>
          <p:nvPr/>
        </p:nvSpPr>
        <p:spPr>
          <a:xfrm>
            <a:off x="1033272" y="2816352"/>
            <a:ext cx="7662672" cy="548640"/>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When an alternative investment fails or severely underperforms, the question a client - or a client’s attorney - will ask is: what was the adviser doing to monitor this investment while it was in my portfolio? An adviser who can point to a monitoring record is in a materially different position than one who cannot.</a:t>
            </a:r>
            <a:endParaRPr lang="en-US" sz="1200" dirty="0"/>
          </a:p>
        </p:txBody>
      </p:sp>
      <p:sp>
        <p:nvSpPr>
          <p:cNvPr id="17" name="Shape 13"/>
          <p:cNvSpPr/>
          <p:nvPr/>
        </p:nvSpPr>
        <p:spPr>
          <a:xfrm>
            <a:off x="320040" y="3529584"/>
            <a:ext cx="8503920" cy="1024128"/>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8" name="Shape 14"/>
          <p:cNvSpPr/>
          <p:nvPr/>
        </p:nvSpPr>
        <p:spPr>
          <a:xfrm>
            <a:off x="320040" y="3529584"/>
            <a:ext cx="621792" cy="1024128"/>
          </a:xfrm>
          <a:prstGeom prst="rect">
            <a:avLst/>
          </a:prstGeom>
          <a:solidFill>
            <a:srgbClr val="0F2340"/>
          </a:solidFill>
          <a:ln w="12700">
            <a:solidFill>
              <a:srgbClr val="0F2340"/>
            </a:solidFill>
            <a:prstDash val="solid"/>
          </a:ln>
        </p:spPr>
        <p:txBody>
          <a:bodyPr/>
          <a:lstStyle/>
          <a:p>
            <a:endParaRPr lang="en-US"/>
          </a:p>
        </p:txBody>
      </p:sp>
      <p:pic>
        <p:nvPicPr>
          <p:cNvPr id="19" name="Image 2" descr="preencoded.png"/>
          <p:cNvPicPr>
            <a:picLocks noChangeAspect="1"/>
          </p:cNvPicPr>
          <p:nvPr/>
        </p:nvPicPr>
        <p:blipFill>
          <a:blip r:embed="rId5"/>
          <a:stretch>
            <a:fillRect/>
          </a:stretch>
        </p:blipFill>
        <p:spPr>
          <a:xfrm>
            <a:off x="457200" y="3877056"/>
            <a:ext cx="274320" cy="274320"/>
          </a:xfrm>
          <a:prstGeom prst="rect">
            <a:avLst/>
          </a:prstGeom>
        </p:spPr>
      </p:pic>
      <p:sp>
        <p:nvSpPr>
          <p:cNvPr id="20" name="Text 15"/>
          <p:cNvSpPr/>
          <p:nvPr/>
        </p:nvSpPr>
        <p:spPr>
          <a:xfrm>
            <a:off x="1033272" y="3602736"/>
            <a:ext cx="7662672" cy="274320"/>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E&amp;O Exposure</a:t>
            </a:r>
            <a:endParaRPr lang="en-US" sz="1300" dirty="0"/>
          </a:p>
        </p:txBody>
      </p:sp>
      <p:sp>
        <p:nvSpPr>
          <p:cNvPr id="21" name="Text 16"/>
          <p:cNvSpPr/>
          <p:nvPr/>
        </p:nvSpPr>
        <p:spPr>
          <a:xfrm>
            <a:off x="1033272" y="3931920"/>
            <a:ext cx="7662672" cy="548640"/>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E&amp;O carriers are paying increasing attention to alternatives monitoring practices when underwriting RIA accounts. Firms without systematic monitoring programs present risk profiles that carriers price accordingly. The monitoring program reduces E&amp;O premium exposure and strengthens the defense in any claim situation.</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0">
    <p:bg>
      <p:bgPr>
        <a:solidFill>
          <a:srgbClr val="0F2340"/>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924A"/>
          </a:solidFill>
          <a:ln w="12700">
            <a:solidFill>
              <a:srgbClr val="B8924A"/>
            </a:solidFill>
            <a:prstDash val="solid"/>
          </a:ln>
        </p:spPr>
        <p:txBody>
          <a:bodyPr/>
          <a:lstStyle/>
          <a:p>
            <a:endParaRPr lang="en-US"/>
          </a:p>
        </p:txBody>
      </p:sp>
      <p:sp>
        <p:nvSpPr>
          <p:cNvPr id="3" name="Shape 1"/>
          <p:cNvSpPr/>
          <p:nvPr/>
        </p:nvSpPr>
        <p:spPr>
          <a:xfrm>
            <a:off x="164592" y="1371600"/>
            <a:ext cx="8979408" cy="2606040"/>
          </a:xfrm>
          <a:prstGeom prst="rect">
            <a:avLst/>
          </a:prstGeom>
          <a:solidFill>
            <a:srgbClr val="1A3A5C"/>
          </a:solidFill>
          <a:ln w="12700">
            <a:solidFill>
              <a:srgbClr val="1A3A5C"/>
            </a:solidFill>
            <a:prstDash val="solid"/>
          </a:ln>
        </p:spPr>
        <p:txBody>
          <a:bodyPr/>
          <a:lstStyle/>
          <a:p>
            <a:endParaRPr lang="en-US"/>
          </a:p>
        </p:txBody>
      </p:sp>
      <p:sp>
        <p:nvSpPr>
          <p:cNvPr id="4" name="Text 2"/>
          <p:cNvSpPr/>
          <p:nvPr/>
        </p:nvSpPr>
        <p:spPr>
          <a:xfrm>
            <a:off x="457200" y="320040"/>
            <a:ext cx="8229600" cy="365760"/>
          </a:xfrm>
          <a:prstGeom prst="rect">
            <a:avLst/>
          </a:prstGeom>
          <a:noFill/>
          <a:ln/>
        </p:spPr>
        <p:txBody>
          <a:bodyPr wrap="square" rtlCol="0" anchor="ctr"/>
          <a:lstStyle/>
          <a:p>
            <a:pPr marL="0" indent="0">
              <a:buNone/>
            </a:pPr>
            <a:r>
              <a:rPr lang="en-US" sz="1100" b="1" kern="0" spc="500" dirty="0">
                <a:solidFill>
                  <a:srgbClr val="B8924A"/>
                </a:solidFill>
                <a:latin typeface="Georgia" pitchFamily="34" charset="0"/>
                <a:ea typeface="Georgia" pitchFamily="34" charset="-122"/>
                <a:cs typeface="Georgia" pitchFamily="34" charset="-120"/>
              </a:rPr>
              <a:t>SECTION III</a:t>
            </a:r>
            <a:endParaRPr lang="en-US" sz="1100" dirty="0"/>
          </a:p>
        </p:txBody>
      </p:sp>
      <p:sp>
        <p:nvSpPr>
          <p:cNvPr id="5" name="Text 3"/>
          <p:cNvSpPr/>
          <p:nvPr/>
        </p:nvSpPr>
        <p:spPr>
          <a:xfrm>
            <a:off x="457200" y="1508760"/>
            <a:ext cx="8229600" cy="150876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The Trigger-Based Review Framework</a:t>
            </a:r>
            <a:endParaRPr lang="en-US" sz="3000" dirty="0"/>
          </a:p>
        </p:txBody>
      </p:sp>
      <p:sp>
        <p:nvSpPr>
          <p:cNvPr id="6" name="Text 4"/>
          <p:cNvSpPr/>
          <p:nvPr/>
        </p:nvSpPr>
        <p:spPr>
          <a:xfrm>
            <a:off x="457200" y="3108960"/>
            <a:ext cx="8229600" cy="502920"/>
          </a:xfrm>
          <a:prstGeom prst="rect">
            <a:avLst/>
          </a:prstGeom>
          <a:noFill/>
          <a:ln/>
        </p:spPr>
        <p:txBody>
          <a:bodyPr wrap="square" rtlCol="0" anchor="ctr"/>
          <a:lstStyle/>
          <a:p>
            <a:pPr marL="0" indent="0">
              <a:buNone/>
            </a:pPr>
            <a:r>
              <a:rPr lang="en-US" sz="1500" i="1" dirty="0">
                <a:solidFill>
                  <a:srgbClr val="D4A96A"/>
                </a:solidFill>
                <a:latin typeface="Calibri" pitchFamily="34" charset="0"/>
                <a:ea typeface="Calibri" pitchFamily="34" charset="-122"/>
                <a:cs typeface="Calibri" pitchFamily="34" charset="-120"/>
              </a:rPr>
              <a:t>Defined events · Structured response · Documented outcome</a:t>
            </a:r>
            <a:endParaRPr lang="en-US" sz="1500" dirty="0"/>
          </a:p>
        </p:txBody>
      </p:sp>
      <p:sp>
        <p:nvSpPr>
          <p:cNvPr id="7" name="Shape 5"/>
          <p:cNvSpPr/>
          <p:nvPr/>
        </p:nvSpPr>
        <p:spPr>
          <a:xfrm>
            <a:off x="0" y="4709160"/>
            <a:ext cx="9144000" cy="434340"/>
          </a:xfrm>
          <a:prstGeom prst="rect">
            <a:avLst/>
          </a:prstGeom>
          <a:solidFill>
            <a:srgbClr val="264D73"/>
          </a:solidFill>
          <a:ln w="12700">
            <a:solidFill>
              <a:srgbClr val="264D73"/>
            </a:solidFill>
            <a:prstDash val="solid"/>
          </a:ln>
        </p:spPr>
        <p:txBody>
          <a:bodyPr/>
          <a:lstStyle/>
          <a:p>
            <a:endParaRPr lang="en-US"/>
          </a:p>
        </p:txBody>
      </p:sp>
      <p:sp>
        <p:nvSpPr>
          <p:cNvPr id="8" name="Text 6"/>
          <p:cNvSpPr/>
          <p:nvPr/>
        </p:nvSpPr>
        <p:spPr>
          <a:xfrm>
            <a:off x="365760" y="4773168"/>
            <a:ext cx="8229600" cy="301752"/>
          </a:xfrm>
          <a:prstGeom prst="rect">
            <a:avLst/>
          </a:prstGeom>
          <a:noFill/>
          <a:ln/>
        </p:spPr>
        <p:txBody>
          <a:bodyPr wrap="square" rtlCol="0" anchor="ctr"/>
          <a:lstStyle/>
          <a:p>
            <a:pPr marL="0" indent="0">
              <a:buNone/>
            </a:pPr>
            <a:r>
              <a:rPr lang="en-US" sz="1100" dirty="0">
                <a:solidFill>
                  <a:srgbClr val="6B7F8F"/>
                </a:solidFill>
                <a:latin typeface="Calibri" pitchFamily="34" charset="0"/>
                <a:ea typeface="Calibri" pitchFamily="34" charset="-122"/>
                <a:cs typeface="Calibri" pitchFamily="34" charset="-120"/>
              </a:rPr>
              <a:t>Buttonwood Due Diligence Services  |  ALTSeek™</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1">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Six Categories of Monitoring Triggers</a:t>
            </a:r>
            <a:endParaRPr lang="en-US" sz="2100" dirty="0"/>
          </a:p>
        </p:txBody>
      </p:sp>
      <p:sp>
        <p:nvSpPr>
          <p:cNvPr id="4" name="Shape 2"/>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5" name="Text 3"/>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6" name="Text 4"/>
          <p:cNvSpPr/>
          <p:nvPr/>
        </p:nvSpPr>
        <p:spPr>
          <a:xfrm>
            <a:off x="365760" y="886968"/>
            <a:ext cx="8412480" cy="310896"/>
          </a:xfrm>
          <a:prstGeom prst="rect">
            <a:avLst/>
          </a:prstGeom>
          <a:noFill/>
          <a:ln/>
        </p:spPr>
        <p:txBody>
          <a:bodyPr wrap="square" rtlCol="0" anchor="ctr"/>
          <a:lstStyle/>
          <a:p>
            <a:pPr marL="0" indent="0">
              <a:buNone/>
            </a:pPr>
            <a:r>
              <a:rPr lang="en-US" sz="1250" i="1" dirty="0">
                <a:solidFill>
                  <a:srgbClr val="6B7F8F"/>
                </a:solidFill>
                <a:latin typeface="Calibri" pitchFamily="34" charset="0"/>
                <a:ea typeface="Calibri" pitchFamily="34" charset="-122"/>
                <a:cs typeface="Calibri" pitchFamily="34" charset="-120"/>
              </a:rPr>
              <a:t>A trigger is an event that requires an immediate structured response - not a mental flag. A defined protocol with a documented outcome.</a:t>
            </a:r>
            <a:endParaRPr lang="en-US" sz="1250" dirty="0"/>
          </a:p>
        </p:txBody>
      </p:sp>
      <p:sp>
        <p:nvSpPr>
          <p:cNvPr id="7" name="Shape 5"/>
          <p:cNvSpPr/>
          <p:nvPr/>
        </p:nvSpPr>
        <p:spPr>
          <a:xfrm>
            <a:off x="320040" y="1298448"/>
            <a:ext cx="8503920" cy="512064"/>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320040" y="1298448"/>
            <a:ext cx="1325880" cy="512064"/>
          </a:xfrm>
          <a:prstGeom prst="rect">
            <a:avLst/>
          </a:prstGeom>
          <a:solidFill>
            <a:srgbClr val="0F2340"/>
          </a:solidFill>
          <a:ln w="12700">
            <a:solidFill>
              <a:srgbClr val="0F2340"/>
            </a:solidFill>
            <a:prstDash val="solid"/>
          </a:ln>
        </p:spPr>
        <p:txBody>
          <a:bodyPr/>
          <a:lstStyle/>
          <a:p>
            <a:endParaRPr lang="en-US"/>
          </a:p>
        </p:txBody>
      </p:sp>
      <p:sp>
        <p:nvSpPr>
          <p:cNvPr id="9" name="Text 7"/>
          <p:cNvSpPr/>
          <p:nvPr/>
        </p:nvSpPr>
        <p:spPr>
          <a:xfrm>
            <a:off x="384048" y="1298448"/>
            <a:ext cx="1188720" cy="512064"/>
          </a:xfrm>
          <a:prstGeom prst="rect">
            <a:avLst/>
          </a:prstGeom>
          <a:noFill/>
          <a:ln/>
        </p:spPr>
        <p:txBody>
          <a:bodyPr wrap="square" rtlCol="0" anchor="ctr"/>
          <a:lstStyle/>
          <a:p>
            <a:pPr marL="0" indent="0">
              <a:buNone/>
            </a:pPr>
            <a:r>
              <a:rPr lang="en-US" sz="1100" b="1" dirty="0">
                <a:solidFill>
                  <a:srgbClr val="B8924A"/>
                </a:solidFill>
                <a:latin typeface="Georgia" pitchFamily="34" charset="0"/>
                <a:ea typeface="Georgia" pitchFamily="34" charset="-122"/>
                <a:cs typeface="Georgia" pitchFamily="34" charset="-120"/>
              </a:rPr>
              <a:t>Investment-Level</a:t>
            </a:r>
            <a:endParaRPr lang="en-US" sz="1100" dirty="0"/>
          </a:p>
        </p:txBody>
      </p:sp>
      <p:sp>
        <p:nvSpPr>
          <p:cNvPr id="10" name="Text 8"/>
          <p:cNvSpPr/>
          <p:nvPr/>
        </p:nvSpPr>
        <p:spPr>
          <a:xfrm>
            <a:off x="1737360" y="1426464"/>
            <a:ext cx="6949440" cy="256032"/>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Distribution changes · NAV methodology changes · Strategy changes · Delayed audited financials</a:t>
            </a:r>
            <a:endParaRPr lang="en-US" sz="1200" dirty="0"/>
          </a:p>
        </p:txBody>
      </p:sp>
      <p:sp>
        <p:nvSpPr>
          <p:cNvPr id="11" name="Shape 9"/>
          <p:cNvSpPr/>
          <p:nvPr/>
        </p:nvSpPr>
        <p:spPr>
          <a:xfrm>
            <a:off x="320040" y="1865376"/>
            <a:ext cx="8503920" cy="512064"/>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320040" y="1865376"/>
            <a:ext cx="1325880" cy="512064"/>
          </a:xfrm>
          <a:prstGeom prst="rect">
            <a:avLst/>
          </a:prstGeom>
          <a:solidFill>
            <a:srgbClr val="1A3A5C"/>
          </a:solidFill>
          <a:ln w="12700">
            <a:solidFill>
              <a:srgbClr val="1A3A5C"/>
            </a:solidFill>
            <a:prstDash val="solid"/>
          </a:ln>
        </p:spPr>
        <p:txBody>
          <a:bodyPr/>
          <a:lstStyle/>
          <a:p>
            <a:endParaRPr lang="en-US"/>
          </a:p>
        </p:txBody>
      </p:sp>
      <p:sp>
        <p:nvSpPr>
          <p:cNvPr id="13" name="Text 11"/>
          <p:cNvSpPr/>
          <p:nvPr/>
        </p:nvSpPr>
        <p:spPr>
          <a:xfrm>
            <a:off x="384048" y="1865376"/>
            <a:ext cx="1188720" cy="512064"/>
          </a:xfrm>
          <a:prstGeom prst="rect">
            <a:avLst/>
          </a:prstGeom>
          <a:noFill/>
          <a:ln/>
        </p:spPr>
        <p:txBody>
          <a:bodyPr wrap="square" rtlCol="0" anchor="ctr"/>
          <a:lstStyle/>
          <a:p>
            <a:pPr marL="0" indent="0">
              <a:buNone/>
            </a:pPr>
            <a:r>
              <a:rPr lang="en-US" sz="1100" b="1" dirty="0">
                <a:solidFill>
                  <a:srgbClr val="B8924A"/>
                </a:solidFill>
                <a:latin typeface="Georgia" pitchFamily="34" charset="0"/>
                <a:ea typeface="Georgia" pitchFamily="34" charset="-122"/>
                <a:cs typeface="Georgia" pitchFamily="34" charset="-120"/>
              </a:rPr>
              <a:t>Management Changes</a:t>
            </a:r>
            <a:endParaRPr lang="en-US" sz="1100" dirty="0"/>
          </a:p>
        </p:txBody>
      </p:sp>
      <p:sp>
        <p:nvSpPr>
          <p:cNvPr id="14" name="Text 12"/>
          <p:cNvSpPr/>
          <p:nvPr/>
        </p:nvSpPr>
        <p:spPr>
          <a:xfrm>
            <a:off x="1737360" y="1993392"/>
            <a:ext cx="6949440" cy="256032"/>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Departure of key principals · Replacement team hired · Organizational restructuring</a:t>
            </a:r>
            <a:endParaRPr lang="en-US" sz="1200" dirty="0"/>
          </a:p>
        </p:txBody>
      </p:sp>
      <p:sp>
        <p:nvSpPr>
          <p:cNvPr id="15" name="Shape 13"/>
          <p:cNvSpPr/>
          <p:nvPr/>
        </p:nvSpPr>
        <p:spPr>
          <a:xfrm>
            <a:off x="320040" y="2432304"/>
            <a:ext cx="8503920" cy="512064"/>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320040" y="2432304"/>
            <a:ext cx="1325880" cy="512064"/>
          </a:xfrm>
          <a:prstGeom prst="rect">
            <a:avLst/>
          </a:prstGeom>
          <a:solidFill>
            <a:srgbClr val="0F2340"/>
          </a:solidFill>
          <a:ln w="12700">
            <a:solidFill>
              <a:srgbClr val="0F2340"/>
            </a:solidFill>
            <a:prstDash val="solid"/>
          </a:ln>
        </p:spPr>
        <p:txBody>
          <a:bodyPr/>
          <a:lstStyle/>
          <a:p>
            <a:endParaRPr lang="en-US"/>
          </a:p>
        </p:txBody>
      </p:sp>
      <p:sp>
        <p:nvSpPr>
          <p:cNvPr id="17" name="Text 15"/>
          <p:cNvSpPr/>
          <p:nvPr/>
        </p:nvSpPr>
        <p:spPr>
          <a:xfrm>
            <a:off x="384048" y="2432304"/>
            <a:ext cx="1188720" cy="512064"/>
          </a:xfrm>
          <a:prstGeom prst="rect">
            <a:avLst/>
          </a:prstGeom>
          <a:noFill/>
          <a:ln/>
        </p:spPr>
        <p:txBody>
          <a:bodyPr wrap="square" rtlCol="0" anchor="ctr"/>
          <a:lstStyle/>
          <a:p>
            <a:pPr marL="0" indent="0">
              <a:buNone/>
            </a:pPr>
            <a:r>
              <a:rPr lang="en-US" sz="1100" b="1" dirty="0">
                <a:solidFill>
                  <a:srgbClr val="B8924A"/>
                </a:solidFill>
                <a:latin typeface="Georgia" pitchFamily="34" charset="0"/>
                <a:ea typeface="Georgia" pitchFamily="34" charset="-122"/>
                <a:cs typeface="Georgia" pitchFamily="34" charset="-120"/>
              </a:rPr>
              <a:t>Auditor / Financials</a:t>
            </a:r>
            <a:endParaRPr lang="en-US" sz="1100" dirty="0"/>
          </a:p>
        </p:txBody>
      </p:sp>
      <p:sp>
        <p:nvSpPr>
          <p:cNvPr id="18" name="Text 16"/>
          <p:cNvSpPr/>
          <p:nvPr/>
        </p:nvSpPr>
        <p:spPr>
          <a:xfrm>
            <a:off x="1737360" y="2560320"/>
            <a:ext cx="6949440" cy="256032"/>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Auditor change to smaller firm · Financial statements overdue · Restatement of prior financials</a:t>
            </a:r>
            <a:endParaRPr lang="en-US" sz="1200" dirty="0"/>
          </a:p>
        </p:txBody>
      </p:sp>
      <p:sp>
        <p:nvSpPr>
          <p:cNvPr id="19" name="Shape 17"/>
          <p:cNvSpPr/>
          <p:nvPr/>
        </p:nvSpPr>
        <p:spPr>
          <a:xfrm>
            <a:off x="320040" y="2999232"/>
            <a:ext cx="8503920" cy="512064"/>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320040" y="2999232"/>
            <a:ext cx="1325880" cy="512064"/>
          </a:xfrm>
          <a:prstGeom prst="rect">
            <a:avLst/>
          </a:prstGeom>
          <a:solidFill>
            <a:srgbClr val="1A3A5C"/>
          </a:solidFill>
          <a:ln w="12700">
            <a:solidFill>
              <a:srgbClr val="1A3A5C"/>
            </a:solidFill>
            <a:prstDash val="solid"/>
          </a:ln>
        </p:spPr>
        <p:txBody>
          <a:bodyPr/>
          <a:lstStyle/>
          <a:p>
            <a:endParaRPr lang="en-US"/>
          </a:p>
        </p:txBody>
      </p:sp>
      <p:sp>
        <p:nvSpPr>
          <p:cNvPr id="21" name="Text 19"/>
          <p:cNvSpPr/>
          <p:nvPr/>
        </p:nvSpPr>
        <p:spPr>
          <a:xfrm>
            <a:off x="384048" y="2999232"/>
            <a:ext cx="1188720" cy="512064"/>
          </a:xfrm>
          <a:prstGeom prst="rect">
            <a:avLst/>
          </a:prstGeom>
          <a:noFill/>
          <a:ln/>
        </p:spPr>
        <p:txBody>
          <a:bodyPr wrap="square" rtlCol="0" anchor="ctr"/>
          <a:lstStyle/>
          <a:p>
            <a:pPr marL="0" indent="0">
              <a:buNone/>
            </a:pPr>
            <a:r>
              <a:rPr lang="en-US" sz="1100" b="1" dirty="0">
                <a:solidFill>
                  <a:srgbClr val="B8924A"/>
                </a:solidFill>
                <a:latin typeface="Georgia" pitchFamily="34" charset="0"/>
                <a:ea typeface="Georgia" pitchFamily="34" charset="-122"/>
                <a:cs typeface="Georgia" pitchFamily="34" charset="-120"/>
              </a:rPr>
              <a:t>Sponsor-Level</a:t>
            </a:r>
            <a:endParaRPr lang="en-US" sz="1100" dirty="0"/>
          </a:p>
        </p:txBody>
      </p:sp>
      <p:sp>
        <p:nvSpPr>
          <p:cNvPr id="22" name="Text 20"/>
          <p:cNvSpPr/>
          <p:nvPr/>
        </p:nvSpPr>
        <p:spPr>
          <a:xfrm>
            <a:off x="1737360" y="3127248"/>
            <a:ext cx="6949440" cy="256032"/>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Regulatory action · Material legal proceeding · Change in control of sponsoring entity</a:t>
            </a:r>
            <a:endParaRPr lang="en-US" sz="1200" dirty="0"/>
          </a:p>
        </p:txBody>
      </p:sp>
      <p:sp>
        <p:nvSpPr>
          <p:cNvPr id="23" name="Shape 21"/>
          <p:cNvSpPr/>
          <p:nvPr/>
        </p:nvSpPr>
        <p:spPr>
          <a:xfrm>
            <a:off x="320040" y="3566160"/>
            <a:ext cx="8503920" cy="512064"/>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24" name="Shape 22"/>
          <p:cNvSpPr/>
          <p:nvPr/>
        </p:nvSpPr>
        <p:spPr>
          <a:xfrm>
            <a:off x="320040" y="3566160"/>
            <a:ext cx="1325880" cy="512064"/>
          </a:xfrm>
          <a:prstGeom prst="rect">
            <a:avLst/>
          </a:prstGeom>
          <a:solidFill>
            <a:srgbClr val="0F2340"/>
          </a:solidFill>
          <a:ln w="12700">
            <a:solidFill>
              <a:srgbClr val="0F2340"/>
            </a:solidFill>
            <a:prstDash val="solid"/>
          </a:ln>
        </p:spPr>
        <p:txBody>
          <a:bodyPr/>
          <a:lstStyle/>
          <a:p>
            <a:endParaRPr lang="en-US"/>
          </a:p>
        </p:txBody>
      </p:sp>
      <p:sp>
        <p:nvSpPr>
          <p:cNvPr id="25" name="Text 23"/>
          <p:cNvSpPr/>
          <p:nvPr/>
        </p:nvSpPr>
        <p:spPr>
          <a:xfrm>
            <a:off x="384048" y="3566160"/>
            <a:ext cx="1188720" cy="512064"/>
          </a:xfrm>
          <a:prstGeom prst="rect">
            <a:avLst/>
          </a:prstGeom>
          <a:noFill/>
          <a:ln/>
        </p:spPr>
        <p:txBody>
          <a:bodyPr wrap="square" rtlCol="0" anchor="ctr"/>
          <a:lstStyle/>
          <a:p>
            <a:pPr marL="0" indent="0">
              <a:buNone/>
            </a:pPr>
            <a:r>
              <a:rPr lang="en-US" sz="1100" b="1" dirty="0">
                <a:solidFill>
                  <a:srgbClr val="B8924A"/>
                </a:solidFill>
                <a:latin typeface="Georgia" pitchFamily="34" charset="0"/>
                <a:ea typeface="Georgia" pitchFamily="34" charset="-122"/>
                <a:cs typeface="Georgia" pitchFamily="34" charset="-120"/>
              </a:rPr>
              <a:t>Market-Level</a:t>
            </a:r>
            <a:endParaRPr lang="en-US" sz="1100" dirty="0"/>
          </a:p>
        </p:txBody>
      </p:sp>
      <p:sp>
        <p:nvSpPr>
          <p:cNvPr id="26" name="Text 24"/>
          <p:cNvSpPr/>
          <p:nvPr/>
        </p:nvSpPr>
        <p:spPr>
          <a:xfrm>
            <a:off x="1737360" y="3694176"/>
            <a:ext cx="6949440" cy="256032"/>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Sector stress prompting review of all investments in that category - even without investment-specific trigger</a:t>
            </a:r>
            <a:endParaRPr lang="en-US" sz="1200" dirty="0"/>
          </a:p>
        </p:txBody>
      </p:sp>
      <p:sp>
        <p:nvSpPr>
          <p:cNvPr id="27" name="Shape 25"/>
          <p:cNvSpPr/>
          <p:nvPr/>
        </p:nvSpPr>
        <p:spPr>
          <a:xfrm>
            <a:off x="320040" y="4133088"/>
            <a:ext cx="8503920" cy="512064"/>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28" name="Shape 26"/>
          <p:cNvSpPr/>
          <p:nvPr/>
        </p:nvSpPr>
        <p:spPr>
          <a:xfrm>
            <a:off x="320040" y="4133088"/>
            <a:ext cx="1325880" cy="512064"/>
          </a:xfrm>
          <a:prstGeom prst="rect">
            <a:avLst/>
          </a:prstGeom>
          <a:solidFill>
            <a:srgbClr val="1A3A5C"/>
          </a:solidFill>
          <a:ln w="12700">
            <a:solidFill>
              <a:srgbClr val="1A3A5C"/>
            </a:solidFill>
            <a:prstDash val="solid"/>
          </a:ln>
        </p:spPr>
        <p:txBody>
          <a:bodyPr/>
          <a:lstStyle/>
          <a:p>
            <a:endParaRPr lang="en-US"/>
          </a:p>
        </p:txBody>
      </p:sp>
      <p:sp>
        <p:nvSpPr>
          <p:cNvPr id="29" name="Text 27"/>
          <p:cNvSpPr/>
          <p:nvPr/>
        </p:nvSpPr>
        <p:spPr>
          <a:xfrm>
            <a:off x="384048" y="4133088"/>
            <a:ext cx="1188720" cy="512064"/>
          </a:xfrm>
          <a:prstGeom prst="rect">
            <a:avLst/>
          </a:prstGeom>
          <a:noFill/>
          <a:ln/>
        </p:spPr>
        <p:txBody>
          <a:bodyPr wrap="square" rtlCol="0" anchor="ctr"/>
          <a:lstStyle/>
          <a:p>
            <a:pPr marL="0" indent="0">
              <a:buNone/>
            </a:pPr>
            <a:r>
              <a:rPr lang="en-US" sz="1100" b="1" dirty="0">
                <a:solidFill>
                  <a:srgbClr val="B8924A"/>
                </a:solidFill>
                <a:latin typeface="Georgia" pitchFamily="34" charset="0"/>
                <a:ea typeface="Georgia" pitchFamily="34" charset="-122"/>
                <a:cs typeface="Georgia" pitchFamily="34" charset="-120"/>
              </a:rPr>
              <a:t>Portfolio-Level</a:t>
            </a:r>
            <a:endParaRPr lang="en-US" sz="1100" dirty="0"/>
          </a:p>
        </p:txBody>
      </p:sp>
      <p:sp>
        <p:nvSpPr>
          <p:cNvPr id="30" name="Text 28"/>
          <p:cNvSpPr/>
          <p:nvPr/>
        </p:nvSpPr>
        <p:spPr>
          <a:xfrm>
            <a:off x="1737360" y="4261104"/>
            <a:ext cx="6949440" cy="256032"/>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Change in client’s financial situation, risk tolerance, or investment objectives affecting position appropriateness</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2">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The Trigger Response Protocol - Including Illiquid Positions</a:t>
            </a:r>
            <a:endParaRPr lang="en-US" sz="2100" dirty="0"/>
          </a:p>
        </p:txBody>
      </p:sp>
      <p:sp>
        <p:nvSpPr>
          <p:cNvPr id="4" name="Shape 2"/>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5" name="Text 3"/>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6" name="Text 4"/>
          <p:cNvSpPr/>
          <p:nvPr/>
        </p:nvSpPr>
        <p:spPr>
          <a:xfrm>
            <a:off x="365760" y="886968"/>
            <a:ext cx="8412480" cy="310896"/>
          </a:xfrm>
          <a:prstGeom prst="rect">
            <a:avLst/>
          </a:prstGeom>
          <a:noFill/>
          <a:ln/>
        </p:spPr>
        <p:txBody>
          <a:bodyPr wrap="square" rtlCol="0" anchor="ctr"/>
          <a:lstStyle/>
          <a:p>
            <a:pPr marL="0" indent="0">
              <a:buNone/>
            </a:pPr>
            <a:r>
              <a:rPr lang="en-US" sz="1250" i="1" dirty="0">
                <a:solidFill>
                  <a:srgbClr val="6B7F8F"/>
                </a:solidFill>
                <a:latin typeface="Calibri" pitchFamily="34" charset="0"/>
                <a:ea typeface="Calibri" pitchFamily="34" charset="-122"/>
                <a:cs typeface="Calibri" pitchFamily="34" charset="-120"/>
              </a:rPr>
              <a:t>Every trigger produces one of four documented decisions. The illiquid position situation requires separating two distinct decisions.</a:t>
            </a:r>
            <a:endParaRPr lang="en-US" sz="1250" dirty="0"/>
          </a:p>
        </p:txBody>
      </p:sp>
      <p:sp>
        <p:nvSpPr>
          <p:cNvPr id="7" name="Shape 5"/>
          <p:cNvSpPr/>
          <p:nvPr/>
        </p:nvSpPr>
        <p:spPr>
          <a:xfrm>
            <a:off x="320040" y="1298448"/>
            <a:ext cx="2011680" cy="2011680"/>
          </a:xfrm>
          <a:prstGeom prst="rect">
            <a:avLst/>
          </a:prstGeom>
          <a:solidFill>
            <a:srgbClr val="2D6A4F"/>
          </a:solidFill>
          <a:ln w="12700">
            <a:solidFill>
              <a:srgbClr val="2D6A4F"/>
            </a:solidFill>
            <a:prstDash val="solid"/>
          </a:ln>
          <a:effectLst>
            <a:outerShdw blurRad="101600" dist="38100" dir="8100000" algn="bl" rotWithShape="0">
              <a:srgbClr val="000000">
                <a:alpha val="12000"/>
              </a:srgbClr>
            </a:outerShdw>
          </a:effectLst>
        </p:spPr>
        <p:txBody>
          <a:bodyPr/>
          <a:lstStyle/>
          <a:p>
            <a:endParaRPr lang="en-US"/>
          </a:p>
        </p:txBody>
      </p:sp>
      <p:sp>
        <p:nvSpPr>
          <p:cNvPr id="8" name="Shape 6"/>
          <p:cNvSpPr/>
          <p:nvPr/>
        </p:nvSpPr>
        <p:spPr>
          <a:xfrm>
            <a:off x="320040" y="1298448"/>
            <a:ext cx="2011680" cy="402336"/>
          </a:xfrm>
          <a:prstGeom prst="rect">
            <a:avLst/>
          </a:prstGeom>
          <a:solidFill>
            <a:srgbClr val="B8924A"/>
          </a:solidFill>
          <a:ln w="12700">
            <a:solidFill>
              <a:srgbClr val="B8924A"/>
            </a:solidFill>
            <a:prstDash val="solid"/>
          </a:ln>
        </p:spPr>
        <p:txBody>
          <a:bodyPr/>
          <a:lstStyle/>
          <a:p>
            <a:endParaRPr lang="en-US"/>
          </a:p>
        </p:txBody>
      </p:sp>
      <p:sp>
        <p:nvSpPr>
          <p:cNvPr id="9" name="Text 7"/>
          <p:cNvSpPr/>
          <p:nvPr/>
        </p:nvSpPr>
        <p:spPr>
          <a:xfrm>
            <a:off x="365760" y="1298448"/>
            <a:ext cx="347472" cy="402336"/>
          </a:xfrm>
          <a:prstGeom prst="rect">
            <a:avLst/>
          </a:prstGeom>
          <a:noFill/>
          <a:ln/>
        </p:spPr>
        <p:txBody>
          <a:bodyPr wrap="square" lIns="0" tIns="0" rIns="0" bIns="0" rtlCol="0" anchor="ctr"/>
          <a:lstStyle/>
          <a:p>
            <a:pPr marL="0" indent="0" algn="ctr">
              <a:buNone/>
            </a:pPr>
            <a:r>
              <a:rPr lang="en-US" sz="1400" b="1" dirty="0">
                <a:solidFill>
                  <a:srgbClr val="0F2340"/>
                </a:solidFill>
                <a:latin typeface="Georgia" pitchFamily="34" charset="0"/>
                <a:ea typeface="Georgia" pitchFamily="34" charset="-122"/>
                <a:cs typeface="Georgia" pitchFamily="34" charset="-120"/>
              </a:rPr>
              <a:t>1</a:t>
            </a:r>
            <a:endParaRPr lang="en-US" sz="1400" dirty="0"/>
          </a:p>
        </p:txBody>
      </p:sp>
      <p:sp>
        <p:nvSpPr>
          <p:cNvPr id="10" name="Text 8"/>
          <p:cNvSpPr/>
          <p:nvPr/>
        </p:nvSpPr>
        <p:spPr>
          <a:xfrm>
            <a:off x="731520" y="1298448"/>
            <a:ext cx="1508760" cy="402336"/>
          </a:xfrm>
          <a:prstGeom prst="rect">
            <a:avLst/>
          </a:prstGeom>
          <a:noFill/>
          <a:ln/>
        </p:spPr>
        <p:txBody>
          <a:bodyPr wrap="square" lIns="0" tIns="0" rIns="0" bIns="0" rtlCol="0" anchor="ctr"/>
          <a:lstStyle/>
          <a:p>
            <a:pPr marL="0" indent="0">
              <a:buNone/>
            </a:pPr>
            <a:r>
              <a:rPr lang="en-US" sz="1100" b="1" dirty="0">
                <a:solidFill>
                  <a:srgbClr val="0F2340"/>
                </a:solidFill>
                <a:latin typeface="Georgia" pitchFamily="34" charset="0"/>
                <a:ea typeface="Georgia" pitchFamily="34" charset="-122"/>
                <a:cs typeface="Georgia" pitchFamily="34" charset="-120"/>
              </a:rPr>
              <a:t>CONTINUE</a:t>
            </a:r>
            <a:endParaRPr lang="en-US" sz="1100" dirty="0"/>
          </a:p>
        </p:txBody>
      </p:sp>
      <p:sp>
        <p:nvSpPr>
          <p:cNvPr id="11" name="Text 9"/>
          <p:cNvSpPr/>
          <p:nvPr/>
        </p:nvSpPr>
        <p:spPr>
          <a:xfrm>
            <a:off x="429768" y="1755648"/>
            <a:ext cx="1792224" cy="1463040"/>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Trigger reviewed, concern assessed, investment meets current standards. Document the review even when no action is taken.</a:t>
            </a:r>
            <a:endParaRPr lang="en-US" sz="1150" dirty="0"/>
          </a:p>
        </p:txBody>
      </p:sp>
      <p:sp>
        <p:nvSpPr>
          <p:cNvPr id="12" name="Shape 10"/>
          <p:cNvSpPr/>
          <p:nvPr/>
        </p:nvSpPr>
        <p:spPr>
          <a:xfrm>
            <a:off x="2496312" y="1298448"/>
            <a:ext cx="2011680" cy="2011680"/>
          </a:xfrm>
          <a:prstGeom prst="rect">
            <a:avLst/>
          </a:prstGeom>
          <a:solidFill>
            <a:srgbClr val="264D73"/>
          </a:solidFill>
          <a:ln w="12700">
            <a:solidFill>
              <a:srgbClr val="264D73"/>
            </a:solidFill>
            <a:prstDash val="solid"/>
          </a:ln>
          <a:effectLst>
            <a:outerShdw blurRad="101600" dist="38100" dir="8100000" algn="bl" rotWithShape="0">
              <a:srgbClr val="000000">
                <a:alpha val="12000"/>
              </a:srgbClr>
            </a:outerShdw>
          </a:effectLst>
        </p:spPr>
        <p:txBody>
          <a:bodyPr/>
          <a:lstStyle/>
          <a:p>
            <a:endParaRPr lang="en-US"/>
          </a:p>
        </p:txBody>
      </p:sp>
      <p:sp>
        <p:nvSpPr>
          <p:cNvPr id="13" name="Shape 11"/>
          <p:cNvSpPr/>
          <p:nvPr/>
        </p:nvSpPr>
        <p:spPr>
          <a:xfrm>
            <a:off x="2496312" y="1298448"/>
            <a:ext cx="2011680" cy="402336"/>
          </a:xfrm>
          <a:prstGeom prst="rect">
            <a:avLst/>
          </a:prstGeom>
          <a:solidFill>
            <a:srgbClr val="B8924A"/>
          </a:solidFill>
          <a:ln w="12700">
            <a:solidFill>
              <a:srgbClr val="B8924A"/>
            </a:solidFill>
            <a:prstDash val="solid"/>
          </a:ln>
        </p:spPr>
        <p:txBody>
          <a:bodyPr/>
          <a:lstStyle/>
          <a:p>
            <a:endParaRPr lang="en-US"/>
          </a:p>
        </p:txBody>
      </p:sp>
      <p:sp>
        <p:nvSpPr>
          <p:cNvPr id="14" name="Text 12"/>
          <p:cNvSpPr/>
          <p:nvPr/>
        </p:nvSpPr>
        <p:spPr>
          <a:xfrm>
            <a:off x="2542032" y="1298448"/>
            <a:ext cx="347472" cy="402336"/>
          </a:xfrm>
          <a:prstGeom prst="rect">
            <a:avLst/>
          </a:prstGeom>
          <a:noFill/>
          <a:ln/>
        </p:spPr>
        <p:txBody>
          <a:bodyPr wrap="square" lIns="0" tIns="0" rIns="0" bIns="0" rtlCol="0" anchor="ctr"/>
          <a:lstStyle/>
          <a:p>
            <a:pPr marL="0" indent="0" algn="ctr">
              <a:buNone/>
            </a:pPr>
            <a:r>
              <a:rPr lang="en-US" sz="1400" b="1" dirty="0">
                <a:solidFill>
                  <a:srgbClr val="0F2340"/>
                </a:solidFill>
                <a:latin typeface="Georgia" pitchFamily="34" charset="0"/>
                <a:ea typeface="Georgia" pitchFamily="34" charset="-122"/>
                <a:cs typeface="Georgia" pitchFamily="34" charset="-120"/>
              </a:rPr>
              <a:t>2</a:t>
            </a:r>
            <a:endParaRPr lang="en-US" sz="1400" dirty="0"/>
          </a:p>
        </p:txBody>
      </p:sp>
      <p:sp>
        <p:nvSpPr>
          <p:cNvPr id="15" name="Text 13"/>
          <p:cNvSpPr/>
          <p:nvPr/>
        </p:nvSpPr>
        <p:spPr>
          <a:xfrm>
            <a:off x="2907792" y="1298448"/>
            <a:ext cx="1508760" cy="402336"/>
          </a:xfrm>
          <a:prstGeom prst="rect">
            <a:avLst/>
          </a:prstGeom>
          <a:noFill/>
          <a:ln/>
        </p:spPr>
        <p:txBody>
          <a:bodyPr wrap="square" lIns="0" tIns="0" rIns="0" bIns="0" rtlCol="0" anchor="ctr"/>
          <a:lstStyle/>
          <a:p>
            <a:pPr marL="0" indent="0">
              <a:buNone/>
            </a:pPr>
            <a:r>
              <a:rPr lang="en-US" sz="1100" b="1" dirty="0">
                <a:solidFill>
                  <a:srgbClr val="0F2340"/>
                </a:solidFill>
                <a:latin typeface="Georgia" pitchFamily="34" charset="0"/>
                <a:ea typeface="Georgia" pitchFamily="34" charset="-122"/>
                <a:cs typeface="Georgia" pitchFamily="34" charset="-120"/>
              </a:rPr>
              <a:t>WATCH LIST</a:t>
            </a:r>
            <a:endParaRPr lang="en-US" sz="1100" dirty="0"/>
          </a:p>
        </p:txBody>
      </p:sp>
      <p:sp>
        <p:nvSpPr>
          <p:cNvPr id="16" name="Text 14"/>
          <p:cNvSpPr/>
          <p:nvPr/>
        </p:nvSpPr>
        <p:spPr>
          <a:xfrm>
            <a:off x="2606040" y="1755648"/>
            <a:ext cx="1792224" cy="1463040"/>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Concern is material but picture is incomplete. Heightened monitoring begins, new recommendations pause, resolution timeline defined.</a:t>
            </a:r>
            <a:endParaRPr lang="en-US" sz="1150" dirty="0"/>
          </a:p>
        </p:txBody>
      </p:sp>
      <p:sp>
        <p:nvSpPr>
          <p:cNvPr id="17" name="Shape 15"/>
          <p:cNvSpPr/>
          <p:nvPr/>
        </p:nvSpPr>
        <p:spPr>
          <a:xfrm>
            <a:off x="4672584" y="1298448"/>
            <a:ext cx="2011680" cy="2011680"/>
          </a:xfrm>
          <a:prstGeom prst="rect">
            <a:avLst/>
          </a:prstGeom>
          <a:solidFill>
            <a:srgbClr val="1A3A5C"/>
          </a:solidFill>
          <a:ln w="12700">
            <a:solidFill>
              <a:srgbClr val="1A3A5C"/>
            </a:solidFill>
            <a:prstDash val="solid"/>
          </a:ln>
          <a:effectLst>
            <a:outerShdw blurRad="101600" dist="38100" dir="8100000" algn="bl" rotWithShape="0">
              <a:srgbClr val="000000">
                <a:alpha val="12000"/>
              </a:srgbClr>
            </a:outerShdw>
          </a:effectLst>
        </p:spPr>
        <p:txBody>
          <a:bodyPr/>
          <a:lstStyle/>
          <a:p>
            <a:endParaRPr lang="en-US"/>
          </a:p>
        </p:txBody>
      </p:sp>
      <p:sp>
        <p:nvSpPr>
          <p:cNvPr id="18" name="Shape 16"/>
          <p:cNvSpPr/>
          <p:nvPr/>
        </p:nvSpPr>
        <p:spPr>
          <a:xfrm>
            <a:off x="4672584" y="1298448"/>
            <a:ext cx="2011680" cy="402336"/>
          </a:xfrm>
          <a:prstGeom prst="rect">
            <a:avLst/>
          </a:prstGeom>
          <a:solidFill>
            <a:srgbClr val="B8924A"/>
          </a:solidFill>
          <a:ln w="12700">
            <a:solidFill>
              <a:srgbClr val="B8924A"/>
            </a:solidFill>
            <a:prstDash val="solid"/>
          </a:ln>
        </p:spPr>
        <p:txBody>
          <a:bodyPr/>
          <a:lstStyle/>
          <a:p>
            <a:endParaRPr lang="en-US"/>
          </a:p>
        </p:txBody>
      </p:sp>
      <p:sp>
        <p:nvSpPr>
          <p:cNvPr id="19" name="Text 17"/>
          <p:cNvSpPr/>
          <p:nvPr/>
        </p:nvSpPr>
        <p:spPr>
          <a:xfrm>
            <a:off x="4718304" y="1298448"/>
            <a:ext cx="347472" cy="402336"/>
          </a:xfrm>
          <a:prstGeom prst="rect">
            <a:avLst/>
          </a:prstGeom>
          <a:noFill/>
          <a:ln/>
        </p:spPr>
        <p:txBody>
          <a:bodyPr wrap="square" lIns="0" tIns="0" rIns="0" bIns="0" rtlCol="0" anchor="ctr"/>
          <a:lstStyle/>
          <a:p>
            <a:pPr marL="0" indent="0" algn="ctr">
              <a:buNone/>
            </a:pPr>
            <a:r>
              <a:rPr lang="en-US" sz="1400" b="1" dirty="0">
                <a:solidFill>
                  <a:srgbClr val="0F2340"/>
                </a:solidFill>
                <a:latin typeface="Georgia" pitchFamily="34" charset="0"/>
                <a:ea typeface="Georgia" pitchFamily="34" charset="-122"/>
                <a:cs typeface="Georgia" pitchFamily="34" charset="-120"/>
              </a:rPr>
              <a:t>3</a:t>
            </a:r>
            <a:endParaRPr lang="en-US" sz="1400" dirty="0"/>
          </a:p>
        </p:txBody>
      </p:sp>
      <p:sp>
        <p:nvSpPr>
          <p:cNvPr id="20" name="Text 18"/>
          <p:cNvSpPr/>
          <p:nvPr/>
        </p:nvSpPr>
        <p:spPr>
          <a:xfrm>
            <a:off x="5084064" y="1298448"/>
            <a:ext cx="1508760" cy="402336"/>
          </a:xfrm>
          <a:prstGeom prst="rect">
            <a:avLst/>
          </a:prstGeom>
          <a:noFill/>
          <a:ln/>
        </p:spPr>
        <p:txBody>
          <a:bodyPr wrap="square" lIns="0" tIns="0" rIns="0" bIns="0" rtlCol="0" anchor="ctr"/>
          <a:lstStyle/>
          <a:p>
            <a:pPr marL="0" indent="0">
              <a:buNone/>
            </a:pPr>
            <a:r>
              <a:rPr lang="en-US" sz="1100" b="1" dirty="0">
                <a:solidFill>
                  <a:srgbClr val="0F2340"/>
                </a:solidFill>
                <a:latin typeface="Georgia" pitchFamily="34" charset="0"/>
                <a:ea typeface="Georgia" pitchFamily="34" charset="-122"/>
                <a:cs typeface="Georgia" pitchFamily="34" charset="-120"/>
              </a:rPr>
              <a:t>CLIENT ACTION</a:t>
            </a:r>
            <a:endParaRPr lang="en-US" sz="1100" dirty="0"/>
          </a:p>
        </p:txBody>
      </p:sp>
      <p:sp>
        <p:nvSpPr>
          <p:cNvPr id="21" name="Text 19"/>
          <p:cNvSpPr/>
          <p:nvPr/>
        </p:nvSpPr>
        <p:spPr>
          <a:xfrm>
            <a:off x="4782312" y="1755648"/>
            <a:ext cx="1792224" cy="1463040"/>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Client’s specific circumstances interact with the trigger in a way that warrants a direct conversation and documented recommendation.</a:t>
            </a:r>
            <a:endParaRPr lang="en-US" sz="1150" dirty="0"/>
          </a:p>
        </p:txBody>
      </p:sp>
      <p:sp>
        <p:nvSpPr>
          <p:cNvPr id="22" name="Shape 20"/>
          <p:cNvSpPr/>
          <p:nvPr/>
        </p:nvSpPr>
        <p:spPr>
          <a:xfrm>
            <a:off x="6848856" y="1298448"/>
            <a:ext cx="2011680" cy="2011680"/>
          </a:xfrm>
          <a:prstGeom prst="rect">
            <a:avLst/>
          </a:prstGeom>
          <a:solidFill>
            <a:srgbClr val="7A1C1C"/>
          </a:solidFill>
          <a:ln w="12700">
            <a:solidFill>
              <a:srgbClr val="7A1C1C"/>
            </a:solidFill>
            <a:prstDash val="solid"/>
          </a:ln>
          <a:effectLst>
            <a:outerShdw blurRad="101600" dist="38100" dir="8100000" algn="bl" rotWithShape="0">
              <a:srgbClr val="000000">
                <a:alpha val="12000"/>
              </a:srgbClr>
            </a:outerShdw>
          </a:effectLst>
        </p:spPr>
        <p:txBody>
          <a:bodyPr/>
          <a:lstStyle/>
          <a:p>
            <a:endParaRPr lang="en-US"/>
          </a:p>
        </p:txBody>
      </p:sp>
      <p:sp>
        <p:nvSpPr>
          <p:cNvPr id="23" name="Shape 21"/>
          <p:cNvSpPr/>
          <p:nvPr/>
        </p:nvSpPr>
        <p:spPr>
          <a:xfrm>
            <a:off x="6848856" y="1298448"/>
            <a:ext cx="2011680" cy="402336"/>
          </a:xfrm>
          <a:prstGeom prst="rect">
            <a:avLst/>
          </a:prstGeom>
          <a:solidFill>
            <a:srgbClr val="B8924A"/>
          </a:solidFill>
          <a:ln w="12700">
            <a:solidFill>
              <a:srgbClr val="B8924A"/>
            </a:solidFill>
            <a:prstDash val="solid"/>
          </a:ln>
        </p:spPr>
        <p:txBody>
          <a:bodyPr/>
          <a:lstStyle/>
          <a:p>
            <a:endParaRPr lang="en-US"/>
          </a:p>
        </p:txBody>
      </p:sp>
      <p:sp>
        <p:nvSpPr>
          <p:cNvPr id="24" name="Text 22"/>
          <p:cNvSpPr/>
          <p:nvPr/>
        </p:nvSpPr>
        <p:spPr>
          <a:xfrm>
            <a:off x="6894576" y="1298448"/>
            <a:ext cx="347472" cy="402336"/>
          </a:xfrm>
          <a:prstGeom prst="rect">
            <a:avLst/>
          </a:prstGeom>
          <a:noFill/>
          <a:ln/>
        </p:spPr>
        <p:txBody>
          <a:bodyPr wrap="square" lIns="0" tIns="0" rIns="0" bIns="0" rtlCol="0" anchor="ctr"/>
          <a:lstStyle/>
          <a:p>
            <a:pPr marL="0" indent="0" algn="ctr">
              <a:buNone/>
            </a:pPr>
            <a:r>
              <a:rPr lang="en-US" sz="1400" b="1" dirty="0">
                <a:solidFill>
                  <a:srgbClr val="0F2340"/>
                </a:solidFill>
                <a:latin typeface="Georgia" pitchFamily="34" charset="0"/>
                <a:ea typeface="Georgia" pitchFamily="34" charset="-122"/>
                <a:cs typeface="Georgia" pitchFamily="34" charset="-120"/>
              </a:rPr>
              <a:t>4</a:t>
            </a:r>
            <a:endParaRPr lang="en-US" sz="1400" dirty="0"/>
          </a:p>
        </p:txBody>
      </p:sp>
      <p:sp>
        <p:nvSpPr>
          <p:cNvPr id="25" name="Text 23"/>
          <p:cNvSpPr/>
          <p:nvPr/>
        </p:nvSpPr>
        <p:spPr>
          <a:xfrm>
            <a:off x="7260336" y="1298448"/>
            <a:ext cx="1508760" cy="402336"/>
          </a:xfrm>
          <a:prstGeom prst="rect">
            <a:avLst/>
          </a:prstGeom>
          <a:noFill/>
          <a:ln/>
        </p:spPr>
        <p:txBody>
          <a:bodyPr wrap="square" lIns="0" tIns="0" rIns="0" bIns="0" rtlCol="0" anchor="ctr"/>
          <a:lstStyle/>
          <a:p>
            <a:pPr marL="0" indent="0">
              <a:buNone/>
            </a:pPr>
            <a:r>
              <a:rPr lang="en-US" sz="1100" b="1" dirty="0">
                <a:solidFill>
                  <a:srgbClr val="0F2340"/>
                </a:solidFill>
                <a:latin typeface="Georgia" pitchFamily="34" charset="0"/>
                <a:ea typeface="Georgia" pitchFamily="34" charset="-122"/>
                <a:cs typeface="Georgia" pitchFamily="34" charset="-120"/>
              </a:rPr>
              <a:t>REMOVE</a:t>
            </a:r>
            <a:endParaRPr lang="en-US" sz="1100" dirty="0"/>
          </a:p>
        </p:txBody>
      </p:sp>
      <p:sp>
        <p:nvSpPr>
          <p:cNvPr id="26" name="Text 24"/>
          <p:cNvSpPr/>
          <p:nvPr/>
        </p:nvSpPr>
        <p:spPr>
          <a:xfrm>
            <a:off x="6958584" y="1755648"/>
            <a:ext cx="1792224" cy="1463040"/>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Concern is clear, severe, and unlikely to resolve favorably. Investment removed from approved list.</a:t>
            </a:r>
            <a:endParaRPr lang="en-US" sz="1150" dirty="0"/>
          </a:p>
        </p:txBody>
      </p:sp>
      <p:sp>
        <p:nvSpPr>
          <p:cNvPr id="27" name="Shape 25"/>
          <p:cNvSpPr/>
          <p:nvPr/>
        </p:nvSpPr>
        <p:spPr>
          <a:xfrm>
            <a:off x="320040" y="3429000"/>
            <a:ext cx="8503920" cy="1261872"/>
          </a:xfrm>
          <a:prstGeom prst="rect">
            <a:avLst/>
          </a:prstGeom>
          <a:solidFill>
            <a:srgbClr val="0F2340"/>
          </a:solidFill>
          <a:ln w="12700">
            <a:solidFill>
              <a:srgbClr val="0F2340"/>
            </a:solidFill>
            <a:prstDash val="solid"/>
          </a:ln>
          <a:effectLst>
            <a:outerShdw blurRad="101600" dist="38100" dir="8100000" algn="bl" rotWithShape="0">
              <a:srgbClr val="000000">
                <a:alpha val="12000"/>
              </a:srgbClr>
            </a:outerShdw>
          </a:effectLst>
        </p:spPr>
        <p:txBody>
          <a:bodyPr/>
          <a:lstStyle/>
          <a:p>
            <a:endParaRPr lang="en-US"/>
          </a:p>
        </p:txBody>
      </p:sp>
      <p:sp>
        <p:nvSpPr>
          <p:cNvPr id="28" name="Shape 26"/>
          <p:cNvSpPr/>
          <p:nvPr/>
        </p:nvSpPr>
        <p:spPr>
          <a:xfrm>
            <a:off x="320040" y="3429000"/>
            <a:ext cx="73152" cy="1261872"/>
          </a:xfrm>
          <a:prstGeom prst="rect">
            <a:avLst/>
          </a:prstGeom>
          <a:solidFill>
            <a:srgbClr val="B8924A"/>
          </a:solidFill>
          <a:ln w="12700">
            <a:solidFill>
              <a:srgbClr val="B8924A"/>
            </a:solidFill>
            <a:prstDash val="solid"/>
          </a:ln>
        </p:spPr>
        <p:txBody>
          <a:bodyPr/>
          <a:lstStyle/>
          <a:p>
            <a:endParaRPr lang="en-US"/>
          </a:p>
        </p:txBody>
      </p:sp>
      <p:sp>
        <p:nvSpPr>
          <p:cNvPr id="29" name="Text 27"/>
          <p:cNvSpPr/>
          <p:nvPr/>
        </p:nvSpPr>
        <p:spPr>
          <a:xfrm>
            <a:off x="502920" y="3474720"/>
            <a:ext cx="8138160" cy="274320"/>
          </a:xfrm>
          <a:prstGeom prst="rect">
            <a:avLst/>
          </a:prstGeom>
          <a:noFill/>
          <a:ln/>
        </p:spPr>
        <p:txBody>
          <a:bodyPr wrap="square" rtlCol="0" anchor="ctr"/>
          <a:lstStyle/>
          <a:p>
            <a:pPr marL="0" indent="0">
              <a:buNone/>
            </a:pPr>
            <a:r>
              <a:rPr lang="en-US" sz="1200" b="1" dirty="0">
                <a:solidFill>
                  <a:srgbClr val="B8924A"/>
                </a:solidFill>
                <a:latin typeface="Georgia" pitchFamily="34" charset="0"/>
                <a:ea typeface="Georgia" pitchFamily="34" charset="-122"/>
                <a:cs typeface="Georgia" pitchFamily="34" charset="-120"/>
              </a:rPr>
              <a:t>WHEN THE INVESTMENT IS ILLIQUID AND CANNOT BE EXITED:</a:t>
            </a:r>
            <a:endParaRPr lang="en-US" sz="1200" dirty="0"/>
          </a:p>
        </p:txBody>
      </p:sp>
      <p:sp>
        <p:nvSpPr>
          <p:cNvPr id="30" name="Text 28"/>
          <p:cNvSpPr/>
          <p:nvPr/>
        </p:nvSpPr>
        <p:spPr>
          <a:xfrm>
            <a:off x="502920" y="3785616"/>
            <a:ext cx="8138160" cy="822960"/>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Separate two decisions: (1) Should this investment stay on your approved list? If not, remove it - no new recommendations, no additions to existing positions. (2) What do you do with existing client positions? Document the concern, document why exit isn’t currently available, establish heightened monitoring, and document when you will act once a liquidity option becomes available. </a:t>
            </a:r>
            <a:r>
              <a:rPr lang="en-US" sz="1200" b="1" u="sng" dirty="0">
                <a:solidFill>
                  <a:srgbClr val="FFFFFF"/>
                </a:solidFill>
                <a:latin typeface="Calibri" pitchFamily="34" charset="0"/>
                <a:ea typeface="Calibri" pitchFamily="34" charset="-122"/>
                <a:cs typeface="Calibri" pitchFamily="34" charset="-120"/>
              </a:rPr>
              <a:t>The documented situation is the defense</a:t>
            </a:r>
            <a:r>
              <a:rPr lang="en-US" sz="1200" dirty="0">
                <a:solidFill>
                  <a:srgbClr val="FFFFFF"/>
                </a:solidFill>
                <a:latin typeface="Calibri" pitchFamily="34" charset="0"/>
                <a:ea typeface="Calibri" pitchFamily="34" charset="-122"/>
                <a:cs typeface="Calibri" pitchFamily="34" charset="-120"/>
              </a:rPr>
              <a:t>. </a:t>
            </a:r>
            <a:r>
              <a:rPr lang="en-US" sz="1200" b="1" u="sng" dirty="0">
                <a:solidFill>
                  <a:srgbClr val="FFFFFF"/>
                </a:solidFill>
                <a:latin typeface="Calibri" pitchFamily="34" charset="0"/>
                <a:ea typeface="Calibri" pitchFamily="34" charset="-122"/>
                <a:cs typeface="Calibri" pitchFamily="34" charset="-120"/>
              </a:rPr>
              <a:t>An undocumented one is not</a:t>
            </a:r>
            <a:r>
              <a:rPr lang="en-US" sz="1200" dirty="0">
                <a:solidFill>
                  <a:srgbClr val="FFFFFF"/>
                </a:solidFill>
                <a:latin typeface="Calibri" pitchFamily="34" charset="0"/>
                <a:ea typeface="Calibri" pitchFamily="34" charset="-122"/>
                <a:cs typeface="Calibri" pitchFamily="34" charset="-120"/>
              </a:rPr>
              <a:t>.</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ln>
        </p:spPr>
        <p:txBody>
          <a:bodyPr/>
          <a:lstStyle/>
          <a:p>
            <a:endParaRPr lang="en-US"/>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rPr>
              <a:t>Building a Trigger Surveillance Practice</a:t>
            </a:r>
          </a:p>
        </p:txBody>
      </p:sp>
      <p:sp>
        <p:nvSpPr>
          <p:cNvPr id="4" name="Shape 2"/>
          <p:cNvSpPr/>
          <p:nvPr/>
        </p:nvSpPr>
        <p:spPr>
          <a:xfrm>
            <a:off x="0" y="4800600"/>
            <a:ext cx="9144000" cy="342900"/>
          </a:xfrm>
          <a:prstGeom prst="rect">
            <a:avLst/>
          </a:prstGeom>
          <a:solidFill>
            <a:srgbClr val="EDE9E1"/>
          </a:solidFill>
          <a:ln w="12700">
            <a:solidFill>
              <a:srgbClr val="EDE9E1"/>
            </a:solidFill>
          </a:ln>
        </p:spPr>
        <p:txBody>
          <a:bodyPr/>
          <a:lstStyle/>
          <a:p>
            <a:endParaRPr lang="en-US"/>
          </a:p>
        </p:txBody>
      </p:sp>
      <p:sp>
        <p:nvSpPr>
          <p:cNvPr id="5" name="Text 3"/>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rPr>
              <a:t>Buttonwood Due Diligence Services  |  ALTSeek™</a:t>
            </a:r>
          </a:p>
        </p:txBody>
      </p:sp>
      <p:sp>
        <p:nvSpPr>
          <p:cNvPr id="6" name="Text 4"/>
          <p:cNvSpPr/>
          <p:nvPr/>
        </p:nvSpPr>
        <p:spPr>
          <a:xfrm>
            <a:off x="365760" y="886968"/>
            <a:ext cx="8412480" cy="310896"/>
          </a:xfrm>
          <a:prstGeom prst="rect">
            <a:avLst/>
          </a:prstGeom>
          <a:noFill/>
          <a:ln/>
        </p:spPr>
        <p:txBody>
          <a:bodyPr wrap="square" rtlCol="0" anchor="ctr"/>
          <a:lstStyle/>
          <a:p>
            <a:pPr marL="0" indent="0">
              <a:buNone/>
            </a:pPr>
            <a:r>
              <a:rPr lang="en-US" sz="1250" i="1" dirty="0">
                <a:solidFill>
                  <a:srgbClr val="6B7F8F"/>
                </a:solidFill>
                <a:latin typeface="Calibri" pitchFamily="34" charset="0"/>
              </a:rPr>
              <a:t>Triggers don’t announce themselves. A repeatable, multi-channel process surfaces material events before they become crises.</a:t>
            </a:r>
          </a:p>
        </p:txBody>
      </p:sp>
      <p:sp>
        <p:nvSpPr>
          <p:cNvPr id="7" name="Shape 5"/>
          <p:cNvSpPr/>
          <p:nvPr/>
        </p:nvSpPr>
        <p:spPr>
          <a:xfrm>
            <a:off x="320040" y="1298448"/>
            <a:ext cx="8503920" cy="1024128"/>
          </a:xfrm>
          <a:prstGeom prst="rect">
            <a:avLst/>
          </a:prstGeom>
          <a:solidFill>
            <a:srgbClr val="FFFFFF"/>
          </a:solidFill>
          <a:ln w="12700">
            <a:solidFill>
              <a:srgbClr val="D0C8BC"/>
            </a:solidFill>
          </a:ln>
          <a:effectLst>
            <a:outerShdw blurRad="50800" dist="25400" dir="8100000" rotWithShape="0">
              <a:srgbClr val="000000">
                <a:alpha val="10000"/>
              </a:srgbClr>
            </a:outerShdw>
          </a:effectLst>
        </p:spPr>
        <p:txBody>
          <a:bodyPr/>
          <a:lstStyle/>
          <a:p>
            <a:endParaRPr lang="en-US"/>
          </a:p>
        </p:txBody>
      </p:sp>
      <p:sp>
        <p:nvSpPr>
          <p:cNvPr id="8" name="Shape 6"/>
          <p:cNvSpPr/>
          <p:nvPr/>
        </p:nvSpPr>
        <p:spPr>
          <a:xfrm>
            <a:off x="320040" y="1298448"/>
            <a:ext cx="621792" cy="1024128"/>
          </a:xfrm>
          <a:prstGeom prst="rect">
            <a:avLst/>
          </a:prstGeom>
          <a:solidFill>
            <a:srgbClr val="0F2340"/>
          </a:solidFill>
          <a:ln w="12700">
            <a:solidFill>
              <a:srgbClr val="0F2340"/>
            </a:solidFill>
          </a:ln>
        </p:spPr>
        <p:txBody>
          <a:bodyPr/>
          <a:lstStyle/>
          <a:p>
            <a:endParaRPr lang="en-US"/>
          </a:p>
        </p:txBody>
      </p:sp>
      <p:sp>
        <p:nvSpPr>
          <p:cNvPr id="9" name="Text 6a"/>
          <p:cNvSpPr/>
          <p:nvPr/>
        </p:nvSpPr>
        <p:spPr>
          <a:xfrm>
            <a:off x="320040" y="1298448"/>
            <a:ext cx="621792" cy="1024128"/>
          </a:xfrm>
          <a:prstGeom prst="rect">
            <a:avLst/>
          </a:prstGeom>
          <a:noFill/>
          <a:ln/>
        </p:spPr>
        <p:txBody>
          <a:bodyPr wrap="square" lIns="45720" tIns="91440" rIns="45720" bIns="91440" rtlCol="0" anchor="ctr"/>
          <a:lstStyle/>
          <a:p>
            <a:pPr marL="0" indent="0" algn="ctr">
              <a:buNone/>
            </a:pPr>
            <a:r>
              <a:rPr lang="en-US" sz="1050" b="1" dirty="0">
                <a:solidFill>
                  <a:srgbClr val="B8924A"/>
                </a:solidFill>
                <a:latin typeface="Georgia" pitchFamily="34" charset="0"/>
              </a:rPr>
              <a:t>SRC</a:t>
            </a:r>
          </a:p>
        </p:txBody>
      </p:sp>
      <p:sp>
        <p:nvSpPr>
          <p:cNvPr id="10" name="Text 7"/>
          <p:cNvSpPr/>
          <p:nvPr/>
        </p:nvSpPr>
        <p:spPr>
          <a:xfrm>
            <a:off x="1033272" y="1371600"/>
            <a:ext cx="7662672" cy="274320"/>
          </a:xfrm>
          <a:prstGeom prst="rect">
            <a:avLst/>
          </a:prstGeom>
          <a:noFill/>
          <a:ln/>
        </p:spPr>
        <p:txBody>
          <a:bodyPr wrap="square" rtlCol="0" anchor="ctr"/>
          <a:lstStyle/>
          <a:p>
            <a:pPr marL="0" indent="0">
              <a:buNone/>
            </a:pPr>
            <a:r>
              <a:rPr lang="en-US" sz="1300" b="1" dirty="0">
                <a:solidFill>
                  <a:srgbClr val="0F2340"/>
                </a:solidFill>
                <a:latin typeface="Georgia" pitchFamily="34" charset="0"/>
              </a:rPr>
              <a:t>Sources to Monitor</a:t>
            </a:r>
          </a:p>
        </p:txBody>
      </p:sp>
      <p:sp>
        <p:nvSpPr>
          <p:cNvPr id="11" name="Text 8"/>
          <p:cNvSpPr/>
          <p:nvPr/>
        </p:nvSpPr>
        <p:spPr>
          <a:xfrm>
            <a:off x="1033272" y="1700784"/>
            <a:ext cx="7662672" cy="548640"/>
          </a:xfrm>
          <a:prstGeom prst="rect">
            <a:avLst/>
          </a:prstGeom>
          <a:noFill/>
          <a:ln/>
        </p:spPr>
        <p:txBody>
          <a:bodyPr wrap="square" rtlCol="0" anchor="ctr"/>
          <a:lstStyle/>
          <a:p>
            <a:pPr marL="0" indent="0">
              <a:buNone/>
            </a:pPr>
            <a:r>
              <a:rPr lang="en-US" sz="1200" dirty="0">
                <a:solidFill>
                  <a:srgbClr val="1C2B3A"/>
                </a:solidFill>
                <a:latin typeface="Calibri" pitchFamily="34" charset="0"/>
              </a:rPr>
              <a:t>SEC EDGAR alerts for each investment’s filings • FINRA BrokerCheck for key principals • News alerts for the sponsor’s name • Sponsor’s own investor communications channel • Industry publications for sector-level developments</a:t>
            </a:r>
          </a:p>
        </p:txBody>
      </p:sp>
      <p:sp>
        <p:nvSpPr>
          <p:cNvPr id="12" name="Shape 9"/>
          <p:cNvSpPr/>
          <p:nvPr/>
        </p:nvSpPr>
        <p:spPr>
          <a:xfrm>
            <a:off x="320040" y="2414016"/>
            <a:ext cx="8503920" cy="1024128"/>
          </a:xfrm>
          <a:prstGeom prst="rect">
            <a:avLst/>
          </a:prstGeom>
          <a:solidFill>
            <a:srgbClr val="EDE9E1"/>
          </a:solidFill>
          <a:ln w="12700">
            <a:solidFill>
              <a:srgbClr val="D0C8BC"/>
            </a:solidFill>
          </a:ln>
          <a:effectLst>
            <a:outerShdw blurRad="50800" dist="25400" dir="8100000" rotWithShape="0">
              <a:srgbClr val="000000">
                <a:alpha val="10000"/>
              </a:srgbClr>
            </a:outerShdw>
          </a:effectLst>
        </p:spPr>
        <p:txBody>
          <a:bodyPr/>
          <a:lstStyle/>
          <a:p>
            <a:endParaRPr lang="en-US"/>
          </a:p>
        </p:txBody>
      </p:sp>
      <p:sp>
        <p:nvSpPr>
          <p:cNvPr id="13" name="Shape 10"/>
          <p:cNvSpPr/>
          <p:nvPr/>
        </p:nvSpPr>
        <p:spPr>
          <a:xfrm>
            <a:off x="320040" y="2414016"/>
            <a:ext cx="621792" cy="1024128"/>
          </a:xfrm>
          <a:prstGeom prst="rect">
            <a:avLst/>
          </a:prstGeom>
          <a:solidFill>
            <a:srgbClr val="0F2340"/>
          </a:solidFill>
          <a:ln w="12700">
            <a:solidFill>
              <a:srgbClr val="0F2340"/>
            </a:solidFill>
          </a:ln>
        </p:spPr>
        <p:txBody>
          <a:bodyPr/>
          <a:lstStyle/>
          <a:p>
            <a:endParaRPr lang="en-US"/>
          </a:p>
        </p:txBody>
      </p:sp>
      <p:sp>
        <p:nvSpPr>
          <p:cNvPr id="14" name="Text 10a"/>
          <p:cNvSpPr/>
          <p:nvPr/>
        </p:nvSpPr>
        <p:spPr>
          <a:xfrm>
            <a:off x="320040" y="2414016"/>
            <a:ext cx="621792" cy="1024128"/>
          </a:xfrm>
          <a:prstGeom prst="rect">
            <a:avLst/>
          </a:prstGeom>
          <a:noFill/>
          <a:ln/>
        </p:spPr>
        <p:txBody>
          <a:bodyPr wrap="square" lIns="45720" tIns="91440" rIns="45720" bIns="91440" rtlCol="0" anchor="ctr"/>
          <a:lstStyle/>
          <a:p>
            <a:pPr marL="0" indent="0" algn="ctr">
              <a:buNone/>
            </a:pPr>
            <a:r>
              <a:rPr lang="en-US" sz="1050" b="1" dirty="0">
                <a:solidFill>
                  <a:srgbClr val="B8924A"/>
                </a:solidFill>
                <a:latin typeface="Georgia" pitchFamily="34" charset="0"/>
              </a:rPr>
              <a:t>LAG</a:t>
            </a:r>
          </a:p>
        </p:txBody>
      </p:sp>
      <p:sp>
        <p:nvSpPr>
          <p:cNvPr id="15" name="Text 11"/>
          <p:cNvSpPr/>
          <p:nvPr/>
        </p:nvSpPr>
        <p:spPr>
          <a:xfrm>
            <a:off x="1033272" y="2487168"/>
            <a:ext cx="7662672" cy="274320"/>
          </a:xfrm>
          <a:prstGeom prst="rect">
            <a:avLst/>
          </a:prstGeom>
          <a:noFill/>
          <a:ln/>
        </p:spPr>
        <p:txBody>
          <a:bodyPr wrap="square" rtlCol="0" anchor="ctr"/>
          <a:lstStyle/>
          <a:p>
            <a:pPr marL="0" indent="0">
              <a:buNone/>
            </a:pPr>
            <a:r>
              <a:rPr lang="en-US" sz="1300" b="1" dirty="0">
                <a:solidFill>
                  <a:srgbClr val="0F2340"/>
                </a:solidFill>
                <a:latin typeface="Georgia" pitchFamily="34" charset="0"/>
              </a:rPr>
              <a:t>The Information Lag Problem</a:t>
            </a:r>
          </a:p>
        </p:txBody>
      </p:sp>
      <p:sp>
        <p:nvSpPr>
          <p:cNvPr id="16" name="Text 12"/>
          <p:cNvSpPr/>
          <p:nvPr/>
        </p:nvSpPr>
        <p:spPr>
          <a:xfrm>
            <a:off x="1033272" y="2816352"/>
            <a:ext cx="7662672" cy="548640"/>
          </a:xfrm>
          <a:prstGeom prst="rect">
            <a:avLst/>
          </a:prstGeom>
          <a:noFill/>
          <a:ln/>
        </p:spPr>
        <p:txBody>
          <a:bodyPr wrap="square" rtlCol="0" anchor="ctr"/>
          <a:lstStyle/>
          <a:p>
            <a:pPr marL="0" indent="0">
              <a:buNone/>
            </a:pPr>
            <a:r>
              <a:rPr lang="en-US" sz="1200" dirty="0">
                <a:solidFill>
                  <a:srgbClr val="1C2B3A"/>
                </a:solidFill>
                <a:latin typeface="Calibri" pitchFamily="34" charset="0"/>
              </a:rPr>
              <a:t>In many alternative investments, material events surface through informal channels - industry press, peer advisor conversation, sponsor communications - before they appear in formal filings. Surveillance must be multi-channel, not dependent on regulatory filings alone.</a:t>
            </a:r>
          </a:p>
        </p:txBody>
      </p:sp>
      <p:sp>
        <p:nvSpPr>
          <p:cNvPr id="17" name="Shape 13"/>
          <p:cNvSpPr/>
          <p:nvPr/>
        </p:nvSpPr>
        <p:spPr>
          <a:xfrm>
            <a:off x="320040" y="3529584"/>
            <a:ext cx="8503920" cy="1024128"/>
          </a:xfrm>
          <a:prstGeom prst="rect">
            <a:avLst/>
          </a:prstGeom>
          <a:solidFill>
            <a:srgbClr val="FFFFFF"/>
          </a:solidFill>
          <a:ln w="12700">
            <a:solidFill>
              <a:srgbClr val="D0C8BC"/>
            </a:solidFill>
          </a:ln>
          <a:effectLst>
            <a:outerShdw blurRad="50800" dist="25400" dir="8100000" rotWithShape="0">
              <a:srgbClr val="000000">
                <a:alpha val="10000"/>
              </a:srgbClr>
            </a:outerShdw>
          </a:effectLst>
        </p:spPr>
        <p:txBody>
          <a:bodyPr/>
          <a:lstStyle/>
          <a:p>
            <a:endParaRPr lang="en-US"/>
          </a:p>
        </p:txBody>
      </p:sp>
      <p:sp>
        <p:nvSpPr>
          <p:cNvPr id="18" name="Shape 14"/>
          <p:cNvSpPr/>
          <p:nvPr/>
        </p:nvSpPr>
        <p:spPr>
          <a:xfrm>
            <a:off x="320040" y="3529584"/>
            <a:ext cx="621792" cy="1024128"/>
          </a:xfrm>
          <a:prstGeom prst="rect">
            <a:avLst/>
          </a:prstGeom>
          <a:solidFill>
            <a:srgbClr val="0F2340"/>
          </a:solidFill>
          <a:ln w="12700">
            <a:solidFill>
              <a:srgbClr val="0F2340"/>
            </a:solidFill>
          </a:ln>
        </p:spPr>
        <p:txBody>
          <a:bodyPr/>
          <a:lstStyle/>
          <a:p>
            <a:endParaRPr lang="en-US"/>
          </a:p>
        </p:txBody>
      </p:sp>
      <p:sp>
        <p:nvSpPr>
          <p:cNvPr id="19" name="Text 14a"/>
          <p:cNvSpPr/>
          <p:nvPr/>
        </p:nvSpPr>
        <p:spPr>
          <a:xfrm>
            <a:off x="320040" y="3529584"/>
            <a:ext cx="621792" cy="1024128"/>
          </a:xfrm>
          <a:prstGeom prst="rect">
            <a:avLst/>
          </a:prstGeom>
          <a:noFill/>
          <a:ln/>
        </p:spPr>
        <p:txBody>
          <a:bodyPr wrap="square" lIns="45720" tIns="91440" rIns="45720" bIns="91440" rtlCol="0" anchor="ctr"/>
          <a:lstStyle/>
          <a:p>
            <a:pPr marL="0" indent="0" algn="ctr">
              <a:buNone/>
            </a:pPr>
            <a:r>
              <a:rPr lang="en-US" sz="1050" b="1" dirty="0">
                <a:solidFill>
                  <a:srgbClr val="B8924A"/>
                </a:solidFill>
                <a:latin typeface="Georgia" pitchFamily="34" charset="0"/>
              </a:rPr>
              <a:t>KEY</a:t>
            </a:r>
          </a:p>
        </p:txBody>
      </p:sp>
      <p:sp>
        <p:nvSpPr>
          <p:cNvPr id="20" name="Text 15"/>
          <p:cNvSpPr/>
          <p:nvPr/>
        </p:nvSpPr>
        <p:spPr>
          <a:xfrm>
            <a:off x="1033272" y="3602736"/>
            <a:ext cx="7662672" cy="274320"/>
          </a:xfrm>
          <a:prstGeom prst="rect">
            <a:avLst/>
          </a:prstGeom>
          <a:noFill/>
          <a:ln/>
        </p:spPr>
        <p:txBody>
          <a:bodyPr wrap="square" rtlCol="0" anchor="ctr"/>
          <a:lstStyle/>
          <a:p>
            <a:pPr marL="0" indent="0">
              <a:buNone/>
            </a:pPr>
            <a:r>
              <a:rPr lang="en-US" sz="1300" b="1" dirty="0">
                <a:solidFill>
                  <a:srgbClr val="0F2340"/>
                </a:solidFill>
                <a:latin typeface="Georgia" pitchFamily="34" charset="0"/>
              </a:rPr>
              <a:t>The Design Principle</a:t>
            </a:r>
          </a:p>
        </p:txBody>
      </p:sp>
      <p:sp>
        <p:nvSpPr>
          <p:cNvPr id="21" name="Text 16"/>
          <p:cNvSpPr/>
          <p:nvPr/>
        </p:nvSpPr>
        <p:spPr>
          <a:xfrm>
            <a:off x="1033272" y="3931920"/>
            <a:ext cx="7662672" cy="548640"/>
          </a:xfrm>
          <a:prstGeom prst="rect">
            <a:avLst/>
          </a:prstGeom>
          <a:noFill/>
          <a:ln/>
        </p:spPr>
        <p:txBody>
          <a:bodyPr wrap="square" rtlCol="0" anchor="ctr"/>
          <a:lstStyle/>
          <a:p>
            <a:pPr marL="0" indent="0">
              <a:buNone/>
            </a:pPr>
            <a:r>
              <a:rPr lang="en-US" sz="1200" dirty="0">
                <a:solidFill>
                  <a:srgbClr val="1C2B3A"/>
                </a:solidFill>
                <a:latin typeface="Calibri" pitchFamily="34" charset="0"/>
              </a:rPr>
              <a:t>The process is designed so that material events surface without requiring you to actively seek them out. Passive review of official filings is not sufficient - build a standing, repeatable practice that monitors multiple channels on a consistent cadence.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3">
    <p:bg>
      <p:bgPr>
        <a:solidFill>
          <a:srgbClr val="0F2340"/>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924A"/>
          </a:solidFill>
          <a:ln w="12700">
            <a:solidFill>
              <a:srgbClr val="B8924A"/>
            </a:solidFill>
            <a:prstDash val="solid"/>
          </a:ln>
        </p:spPr>
        <p:txBody>
          <a:bodyPr/>
          <a:lstStyle/>
          <a:p>
            <a:endParaRPr lang="en-US"/>
          </a:p>
        </p:txBody>
      </p:sp>
      <p:sp>
        <p:nvSpPr>
          <p:cNvPr id="3" name="Shape 1"/>
          <p:cNvSpPr/>
          <p:nvPr/>
        </p:nvSpPr>
        <p:spPr>
          <a:xfrm>
            <a:off x="164592" y="1371600"/>
            <a:ext cx="8979408" cy="2606040"/>
          </a:xfrm>
          <a:prstGeom prst="rect">
            <a:avLst/>
          </a:prstGeom>
          <a:solidFill>
            <a:srgbClr val="1A3A5C"/>
          </a:solidFill>
          <a:ln w="12700">
            <a:solidFill>
              <a:srgbClr val="1A3A5C"/>
            </a:solidFill>
            <a:prstDash val="solid"/>
          </a:ln>
        </p:spPr>
        <p:txBody>
          <a:bodyPr/>
          <a:lstStyle/>
          <a:p>
            <a:endParaRPr lang="en-US"/>
          </a:p>
        </p:txBody>
      </p:sp>
      <p:sp>
        <p:nvSpPr>
          <p:cNvPr id="4" name="Text 2"/>
          <p:cNvSpPr/>
          <p:nvPr/>
        </p:nvSpPr>
        <p:spPr>
          <a:xfrm>
            <a:off x="457200" y="320040"/>
            <a:ext cx="8229600" cy="365760"/>
          </a:xfrm>
          <a:prstGeom prst="rect">
            <a:avLst/>
          </a:prstGeom>
          <a:noFill/>
          <a:ln/>
        </p:spPr>
        <p:txBody>
          <a:bodyPr wrap="square" rtlCol="0" anchor="ctr"/>
          <a:lstStyle/>
          <a:p>
            <a:pPr marL="0" indent="0">
              <a:buNone/>
            </a:pPr>
            <a:r>
              <a:rPr lang="en-US" sz="1100" b="1" kern="0" spc="500" dirty="0">
                <a:solidFill>
                  <a:srgbClr val="B8924A"/>
                </a:solidFill>
                <a:latin typeface="Georgia" pitchFamily="34" charset="0"/>
                <a:ea typeface="Georgia" pitchFamily="34" charset="-122"/>
                <a:cs typeface="Georgia" pitchFamily="34" charset="-120"/>
              </a:rPr>
              <a:t>SECTION IV</a:t>
            </a:r>
            <a:endParaRPr lang="en-US" sz="1100" dirty="0"/>
          </a:p>
        </p:txBody>
      </p:sp>
      <p:sp>
        <p:nvSpPr>
          <p:cNvPr id="5" name="Text 3"/>
          <p:cNvSpPr/>
          <p:nvPr/>
        </p:nvSpPr>
        <p:spPr>
          <a:xfrm>
            <a:off x="457200" y="1508760"/>
            <a:ext cx="8229600" cy="150876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The Calendar-Based Review Architecture</a:t>
            </a:r>
            <a:endParaRPr lang="en-US" sz="3000" dirty="0"/>
          </a:p>
        </p:txBody>
      </p:sp>
      <p:sp>
        <p:nvSpPr>
          <p:cNvPr id="6" name="Text 4"/>
          <p:cNvSpPr/>
          <p:nvPr/>
        </p:nvSpPr>
        <p:spPr>
          <a:xfrm>
            <a:off x="457200" y="3108960"/>
            <a:ext cx="8229600" cy="502920"/>
          </a:xfrm>
          <a:prstGeom prst="rect">
            <a:avLst/>
          </a:prstGeom>
          <a:noFill/>
          <a:ln/>
        </p:spPr>
        <p:txBody>
          <a:bodyPr wrap="square" rtlCol="0" anchor="ctr"/>
          <a:lstStyle/>
          <a:p>
            <a:pPr marL="0" indent="0">
              <a:buNone/>
            </a:pPr>
            <a:r>
              <a:rPr lang="en-US" sz="1500" i="1" dirty="0">
                <a:solidFill>
                  <a:srgbClr val="D4A96A"/>
                </a:solidFill>
                <a:latin typeface="Calibri" pitchFamily="34" charset="0"/>
                <a:ea typeface="Calibri" pitchFamily="34" charset="-122"/>
                <a:cs typeface="Calibri" pitchFamily="34" charset="-120"/>
              </a:rPr>
              <a:t>Quarterly · Semi-annual · Annual - oversight that operates on a schedule, not just on events</a:t>
            </a:r>
            <a:endParaRPr lang="en-US" sz="1500" dirty="0"/>
          </a:p>
        </p:txBody>
      </p:sp>
      <p:sp>
        <p:nvSpPr>
          <p:cNvPr id="7" name="Shape 5"/>
          <p:cNvSpPr/>
          <p:nvPr/>
        </p:nvSpPr>
        <p:spPr>
          <a:xfrm>
            <a:off x="0" y="4709160"/>
            <a:ext cx="9144000" cy="434340"/>
          </a:xfrm>
          <a:prstGeom prst="rect">
            <a:avLst/>
          </a:prstGeom>
          <a:solidFill>
            <a:srgbClr val="264D73"/>
          </a:solidFill>
          <a:ln w="12700">
            <a:solidFill>
              <a:srgbClr val="264D73"/>
            </a:solidFill>
            <a:prstDash val="solid"/>
          </a:ln>
        </p:spPr>
        <p:txBody>
          <a:bodyPr/>
          <a:lstStyle/>
          <a:p>
            <a:endParaRPr lang="en-US"/>
          </a:p>
        </p:txBody>
      </p:sp>
      <p:sp>
        <p:nvSpPr>
          <p:cNvPr id="8" name="Text 6"/>
          <p:cNvSpPr/>
          <p:nvPr/>
        </p:nvSpPr>
        <p:spPr>
          <a:xfrm>
            <a:off x="365760" y="4773168"/>
            <a:ext cx="8229600" cy="301752"/>
          </a:xfrm>
          <a:prstGeom prst="rect">
            <a:avLst/>
          </a:prstGeom>
          <a:noFill/>
          <a:ln/>
        </p:spPr>
        <p:txBody>
          <a:bodyPr wrap="square" rtlCol="0" anchor="ctr"/>
          <a:lstStyle/>
          <a:p>
            <a:pPr marL="0" indent="0">
              <a:buNone/>
            </a:pPr>
            <a:r>
              <a:rPr lang="en-US" sz="1100" dirty="0">
                <a:solidFill>
                  <a:srgbClr val="6B7F8F"/>
                </a:solidFill>
                <a:latin typeface="Calibri" pitchFamily="34" charset="0"/>
                <a:ea typeface="Calibri" pitchFamily="34" charset="-122"/>
                <a:cs typeface="Calibri" pitchFamily="34" charset="-120"/>
              </a:rPr>
              <a:t>Buttonwood Due Diligence Services  |  ALTSeek™</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4">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The Three-Cadence Review Architecture</a:t>
            </a:r>
            <a:endParaRPr lang="en-US" sz="2100" dirty="0"/>
          </a:p>
        </p:txBody>
      </p:sp>
      <p:sp>
        <p:nvSpPr>
          <p:cNvPr id="4" name="Shape 2"/>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5" name="Text 3"/>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6" name="Shape 4"/>
          <p:cNvSpPr/>
          <p:nvPr/>
        </p:nvSpPr>
        <p:spPr>
          <a:xfrm>
            <a:off x="320040" y="960120"/>
            <a:ext cx="2743200" cy="3749040"/>
          </a:xfrm>
          <a:prstGeom prst="rect">
            <a:avLst/>
          </a:prstGeom>
          <a:solidFill>
            <a:srgbClr val="0F2340"/>
          </a:solidFill>
          <a:ln w="12700">
            <a:solidFill>
              <a:srgbClr val="0F2340"/>
            </a:solidFill>
            <a:prstDash val="solid"/>
          </a:ln>
          <a:effectLst>
            <a:outerShdw blurRad="101600" dist="38100" dir="8100000" algn="bl" rotWithShape="0">
              <a:srgbClr val="000000">
                <a:alpha val="12000"/>
              </a:srgbClr>
            </a:outerShdw>
          </a:effectLst>
        </p:spPr>
        <p:txBody>
          <a:bodyPr/>
          <a:lstStyle/>
          <a:p>
            <a:endParaRPr lang="en-US"/>
          </a:p>
        </p:txBody>
      </p:sp>
      <p:sp>
        <p:nvSpPr>
          <p:cNvPr id="7" name="Shape 5"/>
          <p:cNvSpPr/>
          <p:nvPr/>
        </p:nvSpPr>
        <p:spPr>
          <a:xfrm>
            <a:off x="320040" y="960120"/>
            <a:ext cx="2743200" cy="548640"/>
          </a:xfrm>
          <a:prstGeom prst="rect">
            <a:avLst/>
          </a:prstGeom>
          <a:solidFill>
            <a:srgbClr val="B8924A"/>
          </a:solidFill>
          <a:ln w="12700">
            <a:solidFill>
              <a:srgbClr val="B8924A"/>
            </a:solidFill>
            <a:prstDash val="solid"/>
          </a:ln>
        </p:spPr>
        <p:txBody>
          <a:bodyPr/>
          <a:lstStyle/>
          <a:p>
            <a:endParaRPr lang="en-US"/>
          </a:p>
        </p:txBody>
      </p:sp>
      <p:sp>
        <p:nvSpPr>
          <p:cNvPr id="8" name="Text 6"/>
          <p:cNvSpPr/>
          <p:nvPr/>
        </p:nvSpPr>
        <p:spPr>
          <a:xfrm>
            <a:off x="411480" y="960120"/>
            <a:ext cx="2560320" cy="274320"/>
          </a:xfrm>
          <a:prstGeom prst="rect">
            <a:avLst/>
          </a:prstGeom>
          <a:noFill/>
          <a:ln/>
        </p:spPr>
        <p:txBody>
          <a:bodyPr wrap="square" rtlCol="0" anchor="ctr"/>
          <a:lstStyle/>
          <a:p>
            <a:pPr marL="0" indent="0" algn="ctr">
              <a:buNone/>
            </a:pPr>
            <a:r>
              <a:rPr lang="en-US" sz="1300" b="1" dirty="0">
                <a:solidFill>
                  <a:srgbClr val="0F2340"/>
                </a:solidFill>
                <a:latin typeface="Georgia" pitchFamily="34" charset="0"/>
                <a:ea typeface="Georgia" pitchFamily="34" charset="-122"/>
                <a:cs typeface="Georgia" pitchFamily="34" charset="-120"/>
              </a:rPr>
              <a:t>QUARTERLY</a:t>
            </a:r>
            <a:endParaRPr lang="en-US" sz="1300" dirty="0"/>
          </a:p>
        </p:txBody>
      </p:sp>
      <p:sp>
        <p:nvSpPr>
          <p:cNvPr id="9" name="Text 7"/>
          <p:cNvSpPr/>
          <p:nvPr/>
        </p:nvSpPr>
        <p:spPr>
          <a:xfrm>
            <a:off x="411480" y="1234440"/>
            <a:ext cx="2560320" cy="256032"/>
          </a:xfrm>
          <a:prstGeom prst="rect">
            <a:avLst/>
          </a:prstGeom>
          <a:noFill/>
          <a:ln/>
        </p:spPr>
        <p:txBody>
          <a:bodyPr wrap="square" rtlCol="0" anchor="ctr"/>
          <a:lstStyle/>
          <a:p>
            <a:pPr marL="0" indent="0" algn="ctr">
              <a:buNone/>
            </a:pPr>
            <a:r>
              <a:rPr lang="en-US" sz="1200" dirty="0">
                <a:solidFill>
                  <a:srgbClr val="0F2340"/>
                </a:solidFill>
                <a:latin typeface="Georgia" pitchFamily="34" charset="0"/>
                <a:ea typeface="Georgia" pitchFamily="34" charset="-122"/>
                <a:cs typeface="Georgia" pitchFamily="34" charset="-120"/>
              </a:rPr>
              <a:t>The Approved List</a:t>
            </a:r>
            <a:endParaRPr lang="en-US" sz="1200" dirty="0"/>
          </a:p>
        </p:txBody>
      </p:sp>
      <p:sp>
        <p:nvSpPr>
          <p:cNvPr id="10" name="Shape 8"/>
          <p:cNvSpPr/>
          <p:nvPr/>
        </p:nvSpPr>
        <p:spPr>
          <a:xfrm>
            <a:off x="484632" y="1850056"/>
            <a:ext cx="82296" cy="82296"/>
          </a:xfrm>
          <a:prstGeom prst="ellipse">
            <a:avLst/>
          </a:prstGeom>
          <a:solidFill>
            <a:srgbClr val="B8924A"/>
          </a:solidFill>
          <a:ln w="12700">
            <a:solidFill>
              <a:srgbClr val="B8924A"/>
            </a:solidFill>
            <a:prstDash val="solid"/>
          </a:ln>
        </p:spPr>
        <p:txBody>
          <a:bodyPr/>
          <a:lstStyle/>
          <a:p>
            <a:endParaRPr lang="en-US"/>
          </a:p>
        </p:txBody>
      </p:sp>
      <p:sp>
        <p:nvSpPr>
          <p:cNvPr id="11" name="Text 9"/>
          <p:cNvSpPr/>
          <p:nvPr/>
        </p:nvSpPr>
        <p:spPr>
          <a:xfrm>
            <a:off x="649224" y="1591056"/>
            <a:ext cx="2267712" cy="60350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Performance vs. expectations - key metrics against representations at approval</a:t>
            </a:r>
            <a:endParaRPr lang="en-US" sz="1200" dirty="0"/>
          </a:p>
        </p:txBody>
      </p:sp>
      <p:sp>
        <p:nvSpPr>
          <p:cNvPr id="12" name="Shape 10"/>
          <p:cNvSpPr/>
          <p:nvPr/>
        </p:nvSpPr>
        <p:spPr>
          <a:xfrm>
            <a:off x="484632" y="2508424"/>
            <a:ext cx="82296" cy="82296"/>
          </a:xfrm>
          <a:prstGeom prst="ellipse">
            <a:avLst/>
          </a:prstGeom>
          <a:solidFill>
            <a:srgbClr val="B8924A"/>
          </a:solidFill>
          <a:ln w="12700">
            <a:solidFill>
              <a:srgbClr val="B8924A"/>
            </a:solidFill>
            <a:prstDash val="solid"/>
          </a:ln>
        </p:spPr>
        <p:txBody>
          <a:bodyPr/>
          <a:lstStyle/>
          <a:p>
            <a:endParaRPr lang="en-US"/>
          </a:p>
        </p:txBody>
      </p:sp>
      <p:sp>
        <p:nvSpPr>
          <p:cNvPr id="13" name="Text 11"/>
          <p:cNvSpPr/>
          <p:nvPr/>
        </p:nvSpPr>
        <p:spPr>
          <a:xfrm>
            <a:off x="649224" y="2249424"/>
            <a:ext cx="2267712" cy="60350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Sponsor health check - public-source review of each sponsor</a:t>
            </a:r>
            <a:endParaRPr lang="en-US" sz="1200" dirty="0"/>
          </a:p>
        </p:txBody>
      </p:sp>
      <p:sp>
        <p:nvSpPr>
          <p:cNvPr id="14" name="Shape 12"/>
          <p:cNvSpPr/>
          <p:nvPr/>
        </p:nvSpPr>
        <p:spPr>
          <a:xfrm>
            <a:off x="484632" y="3166792"/>
            <a:ext cx="82296" cy="82296"/>
          </a:xfrm>
          <a:prstGeom prst="ellipse">
            <a:avLst/>
          </a:prstGeom>
          <a:solidFill>
            <a:srgbClr val="B8924A"/>
          </a:solidFill>
          <a:ln w="12700">
            <a:solidFill>
              <a:srgbClr val="B8924A"/>
            </a:solidFill>
            <a:prstDash val="solid"/>
          </a:ln>
        </p:spPr>
        <p:txBody>
          <a:bodyPr/>
          <a:lstStyle/>
          <a:p>
            <a:endParaRPr lang="en-US"/>
          </a:p>
        </p:txBody>
      </p:sp>
      <p:sp>
        <p:nvSpPr>
          <p:cNvPr id="15" name="Text 13"/>
          <p:cNvSpPr/>
          <p:nvPr/>
        </p:nvSpPr>
        <p:spPr>
          <a:xfrm>
            <a:off x="649224" y="2907792"/>
            <a:ext cx="2267712" cy="60350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Watch list update - full status review for each watch-listed investment</a:t>
            </a:r>
            <a:endParaRPr lang="en-US" sz="1200" dirty="0"/>
          </a:p>
        </p:txBody>
      </p:sp>
      <p:sp>
        <p:nvSpPr>
          <p:cNvPr id="16" name="Shape 14"/>
          <p:cNvSpPr/>
          <p:nvPr/>
        </p:nvSpPr>
        <p:spPr>
          <a:xfrm>
            <a:off x="484632" y="3825160"/>
            <a:ext cx="82296" cy="82296"/>
          </a:xfrm>
          <a:prstGeom prst="ellipse">
            <a:avLst/>
          </a:prstGeom>
          <a:solidFill>
            <a:srgbClr val="B8924A"/>
          </a:solidFill>
          <a:ln w="12700">
            <a:solidFill>
              <a:srgbClr val="B8924A"/>
            </a:solidFill>
            <a:prstDash val="solid"/>
          </a:ln>
        </p:spPr>
        <p:txBody>
          <a:bodyPr/>
          <a:lstStyle/>
          <a:p>
            <a:endParaRPr lang="en-US"/>
          </a:p>
        </p:txBody>
      </p:sp>
      <p:sp>
        <p:nvSpPr>
          <p:cNvPr id="17" name="Text 15"/>
          <p:cNvSpPr/>
          <p:nvPr/>
        </p:nvSpPr>
        <p:spPr>
          <a:xfrm>
            <a:off x="649224" y="3566160"/>
            <a:ext cx="2267712" cy="60350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New additions and removals with basis summary</a:t>
            </a:r>
            <a:endParaRPr lang="en-US" sz="1200" dirty="0"/>
          </a:p>
        </p:txBody>
      </p:sp>
      <p:sp>
        <p:nvSpPr>
          <p:cNvPr id="18" name="Shape 16"/>
          <p:cNvSpPr/>
          <p:nvPr/>
        </p:nvSpPr>
        <p:spPr>
          <a:xfrm>
            <a:off x="3227832" y="960120"/>
            <a:ext cx="2743200" cy="3749040"/>
          </a:xfrm>
          <a:prstGeom prst="rect">
            <a:avLst/>
          </a:prstGeom>
          <a:solidFill>
            <a:srgbClr val="1A3A5C"/>
          </a:solidFill>
          <a:ln w="12700">
            <a:solidFill>
              <a:srgbClr val="1A3A5C"/>
            </a:solidFill>
            <a:prstDash val="solid"/>
          </a:ln>
          <a:effectLst>
            <a:outerShdw blurRad="101600" dist="38100" dir="8100000" algn="bl" rotWithShape="0">
              <a:srgbClr val="000000">
                <a:alpha val="12000"/>
              </a:srgbClr>
            </a:outerShdw>
          </a:effectLst>
        </p:spPr>
        <p:txBody>
          <a:bodyPr/>
          <a:lstStyle/>
          <a:p>
            <a:endParaRPr lang="en-US"/>
          </a:p>
        </p:txBody>
      </p:sp>
      <p:sp>
        <p:nvSpPr>
          <p:cNvPr id="19" name="Shape 17"/>
          <p:cNvSpPr/>
          <p:nvPr/>
        </p:nvSpPr>
        <p:spPr>
          <a:xfrm>
            <a:off x="3227832" y="960120"/>
            <a:ext cx="2743200" cy="548640"/>
          </a:xfrm>
          <a:prstGeom prst="rect">
            <a:avLst/>
          </a:prstGeom>
          <a:solidFill>
            <a:srgbClr val="B8924A"/>
          </a:solidFill>
          <a:ln w="12700">
            <a:solidFill>
              <a:srgbClr val="B8924A"/>
            </a:solidFill>
            <a:prstDash val="solid"/>
          </a:ln>
        </p:spPr>
        <p:txBody>
          <a:bodyPr/>
          <a:lstStyle/>
          <a:p>
            <a:endParaRPr lang="en-US"/>
          </a:p>
        </p:txBody>
      </p:sp>
      <p:sp>
        <p:nvSpPr>
          <p:cNvPr id="20" name="Text 18"/>
          <p:cNvSpPr/>
          <p:nvPr/>
        </p:nvSpPr>
        <p:spPr>
          <a:xfrm>
            <a:off x="3319272" y="960120"/>
            <a:ext cx="2560320" cy="274320"/>
          </a:xfrm>
          <a:prstGeom prst="rect">
            <a:avLst/>
          </a:prstGeom>
          <a:noFill/>
          <a:ln/>
        </p:spPr>
        <p:txBody>
          <a:bodyPr wrap="square" rtlCol="0" anchor="ctr"/>
          <a:lstStyle/>
          <a:p>
            <a:pPr marL="0" indent="0" algn="ctr">
              <a:buNone/>
            </a:pPr>
            <a:r>
              <a:rPr lang="en-US" sz="1300" b="1" dirty="0">
                <a:solidFill>
                  <a:srgbClr val="0F2340"/>
                </a:solidFill>
                <a:latin typeface="Georgia" pitchFamily="34" charset="0"/>
                <a:ea typeface="Georgia" pitchFamily="34" charset="-122"/>
                <a:cs typeface="Georgia" pitchFamily="34" charset="-120"/>
              </a:rPr>
              <a:t>SEMI-ANNUAL</a:t>
            </a:r>
            <a:endParaRPr lang="en-US" sz="1300" dirty="0"/>
          </a:p>
        </p:txBody>
      </p:sp>
      <p:sp>
        <p:nvSpPr>
          <p:cNvPr id="21" name="Text 19"/>
          <p:cNvSpPr/>
          <p:nvPr/>
        </p:nvSpPr>
        <p:spPr>
          <a:xfrm>
            <a:off x="3319272" y="1234440"/>
            <a:ext cx="2560320" cy="256032"/>
          </a:xfrm>
          <a:prstGeom prst="rect">
            <a:avLst/>
          </a:prstGeom>
          <a:noFill/>
          <a:ln/>
        </p:spPr>
        <p:txBody>
          <a:bodyPr wrap="square" rtlCol="0" anchor="ctr"/>
          <a:lstStyle/>
          <a:p>
            <a:pPr marL="0" indent="0" algn="ctr">
              <a:buNone/>
            </a:pPr>
            <a:r>
              <a:rPr lang="en-US" sz="1200" dirty="0">
                <a:solidFill>
                  <a:srgbClr val="0F2340"/>
                </a:solidFill>
                <a:latin typeface="Georgia" pitchFamily="34" charset="0"/>
                <a:ea typeface="Georgia" pitchFamily="34" charset="-122"/>
                <a:cs typeface="Georgia" pitchFamily="34" charset="-120"/>
              </a:rPr>
              <a:t>Portfolio-Level Assessment</a:t>
            </a:r>
            <a:endParaRPr lang="en-US" sz="1200" dirty="0"/>
          </a:p>
        </p:txBody>
      </p:sp>
      <p:sp>
        <p:nvSpPr>
          <p:cNvPr id="22" name="Shape 20"/>
          <p:cNvSpPr/>
          <p:nvPr/>
        </p:nvSpPr>
        <p:spPr>
          <a:xfrm>
            <a:off x="3392424" y="1854998"/>
            <a:ext cx="82296" cy="82296"/>
          </a:xfrm>
          <a:prstGeom prst="ellipse">
            <a:avLst/>
          </a:prstGeom>
          <a:solidFill>
            <a:srgbClr val="B8924A"/>
          </a:solidFill>
          <a:ln w="12700">
            <a:solidFill>
              <a:srgbClr val="B8924A"/>
            </a:solidFill>
            <a:prstDash val="solid"/>
          </a:ln>
        </p:spPr>
        <p:txBody>
          <a:bodyPr/>
          <a:lstStyle/>
          <a:p>
            <a:endParaRPr lang="en-US"/>
          </a:p>
        </p:txBody>
      </p:sp>
      <p:sp>
        <p:nvSpPr>
          <p:cNvPr id="23" name="Text 21"/>
          <p:cNvSpPr/>
          <p:nvPr/>
        </p:nvSpPr>
        <p:spPr>
          <a:xfrm>
            <a:off x="3557016" y="1591056"/>
            <a:ext cx="2267712" cy="60350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Concentration assessment - investment, sponsor, and asset class levels</a:t>
            </a:r>
            <a:endParaRPr lang="en-US" sz="1200" dirty="0"/>
          </a:p>
        </p:txBody>
      </p:sp>
      <p:sp>
        <p:nvSpPr>
          <p:cNvPr id="24" name="Shape 22"/>
          <p:cNvSpPr/>
          <p:nvPr/>
        </p:nvSpPr>
        <p:spPr>
          <a:xfrm>
            <a:off x="3392424" y="2513366"/>
            <a:ext cx="82296" cy="82296"/>
          </a:xfrm>
          <a:prstGeom prst="ellipse">
            <a:avLst/>
          </a:prstGeom>
          <a:solidFill>
            <a:srgbClr val="B8924A"/>
          </a:solidFill>
          <a:ln w="12700">
            <a:solidFill>
              <a:srgbClr val="B8924A"/>
            </a:solidFill>
            <a:prstDash val="solid"/>
          </a:ln>
        </p:spPr>
        <p:txBody>
          <a:bodyPr/>
          <a:lstStyle/>
          <a:p>
            <a:endParaRPr lang="en-US"/>
          </a:p>
        </p:txBody>
      </p:sp>
      <p:sp>
        <p:nvSpPr>
          <p:cNvPr id="25" name="Text 23"/>
          <p:cNvSpPr/>
          <p:nvPr/>
        </p:nvSpPr>
        <p:spPr>
          <a:xfrm>
            <a:off x="3557016" y="2249424"/>
            <a:ext cx="2267712" cy="60350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Liquidity maturity review - forward calendar of expected liquidity events</a:t>
            </a:r>
            <a:endParaRPr lang="en-US" sz="1200" dirty="0"/>
          </a:p>
        </p:txBody>
      </p:sp>
      <p:sp>
        <p:nvSpPr>
          <p:cNvPr id="26" name="Shape 24"/>
          <p:cNvSpPr/>
          <p:nvPr/>
        </p:nvSpPr>
        <p:spPr>
          <a:xfrm>
            <a:off x="3392424" y="3171734"/>
            <a:ext cx="82296" cy="82296"/>
          </a:xfrm>
          <a:prstGeom prst="ellipse">
            <a:avLst/>
          </a:prstGeom>
          <a:solidFill>
            <a:srgbClr val="B8924A"/>
          </a:solidFill>
          <a:ln w="12700">
            <a:solidFill>
              <a:srgbClr val="B8924A"/>
            </a:solidFill>
            <a:prstDash val="solid"/>
          </a:ln>
        </p:spPr>
        <p:txBody>
          <a:bodyPr/>
          <a:lstStyle/>
          <a:p>
            <a:endParaRPr lang="en-US"/>
          </a:p>
        </p:txBody>
      </p:sp>
      <p:sp>
        <p:nvSpPr>
          <p:cNvPr id="27" name="Text 25"/>
          <p:cNvSpPr/>
          <p:nvPr/>
        </p:nvSpPr>
        <p:spPr>
          <a:xfrm>
            <a:off x="3557016" y="2907792"/>
            <a:ext cx="2267712" cy="60350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Suitability refresh - client-specific assessment of changed circumstances</a:t>
            </a:r>
            <a:endParaRPr lang="en-US" sz="1200" dirty="0"/>
          </a:p>
        </p:txBody>
      </p:sp>
      <p:sp>
        <p:nvSpPr>
          <p:cNvPr id="28" name="Shape 26"/>
          <p:cNvSpPr/>
          <p:nvPr/>
        </p:nvSpPr>
        <p:spPr>
          <a:xfrm>
            <a:off x="3392424" y="3830102"/>
            <a:ext cx="82296" cy="82296"/>
          </a:xfrm>
          <a:prstGeom prst="ellipse">
            <a:avLst/>
          </a:prstGeom>
          <a:solidFill>
            <a:srgbClr val="B8924A"/>
          </a:solidFill>
          <a:ln w="12700">
            <a:solidFill>
              <a:srgbClr val="B8924A"/>
            </a:solidFill>
            <a:prstDash val="solid"/>
          </a:ln>
        </p:spPr>
        <p:txBody>
          <a:bodyPr/>
          <a:lstStyle/>
          <a:p>
            <a:endParaRPr lang="en-US"/>
          </a:p>
        </p:txBody>
      </p:sp>
      <p:sp>
        <p:nvSpPr>
          <p:cNvPr id="29" name="Text 27"/>
          <p:cNvSpPr/>
          <p:nvPr/>
        </p:nvSpPr>
        <p:spPr>
          <a:xfrm>
            <a:off x="3557016" y="3566160"/>
            <a:ext cx="2267712" cy="60350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Identify clients whose situations warrant a direct alternatives conversation</a:t>
            </a:r>
            <a:endParaRPr lang="en-US" sz="1200" dirty="0"/>
          </a:p>
        </p:txBody>
      </p:sp>
      <p:sp>
        <p:nvSpPr>
          <p:cNvPr id="30" name="Shape 28"/>
          <p:cNvSpPr/>
          <p:nvPr/>
        </p:nvSpPr>
        <p:spPr>
          <a:xfrm>
            <a:off x="6135624" y="960120"/>
            <a:ext cx="2743200" cy="3749040"/>
          </a:xfrm>
          <a:prstGeom prst="rect">
            <a:avLst/>
          </a:prstGeom>
          <a:solidFill>
            <a:srgbClr val="0F2340"/>
          </a:solidFill>
          <a:ln w="12700">
            <a:solidFill>
              <a:srgbClr val="0F2340"/>
            </a:solidFill>
            <a:prstDash val="solid"/>
          </a:ln>
          <a:effectLst>
            <a:outerShdw blurRad="101600" dist="38100" dir="8100000" algn="bl" rotWithShape="0">
              <a:srgbClr val="000000">
                <a:alpha val="12000"/>
              </a:srgbClr>
            </a:outerShdw>
          </a:effectLst>
        </p:spPr>
        <p:txBody>
          <a:bodyPr/>
          <a:lstStyle/>
          <a:p>
            <a:endParaRPr lang="en-US"/>
          </a:p>
        </p:txBody>
      </p:sp>
      <p:sp>
        <p:nvSpPr>
          <p:cNvPr id="31" name="Shape 29"/>
          <p:cNvSpPr/>
          <p:nvPr/>
        </p:nvSpPr>
        <p:spPr>
          <a:xfrm>
            <a:off x="6135624" y="960120"/>
            <a:ext cx="2743200" cy="548640"/>
          </a:xfrm>
          <a:prstGeom prst="rect">
            <a:avLst/>
          </a:prstGeom>
          <a:solidFill>
            <a:srgbClr val="B8924A"/>
          </a:solidFill>
          <a:ln w="12700">
            <a:solidFill>
              <a:srgbClr val="B8924A"/>
            </a:solidFill>
            <a:prstDash val="solid"/>
          </a:ln>
        </p:spPr>
        <p:txBody>
          <a:bodyPr/>
          <a:lstStyle/>
          <a:p>
            <a:endParaRPr lang="en-US"/>
          </a:p>
        </p:txBody>
      </p:sp>
      <p:sp>
        <p:nvSpPr>
          <p:cNvPr id="32" name="Text 30"/>
          <p:cNvSpPr/>
          <p:nvPr/>
        </p:nvSpPr>
        <p:spPr>
          <a:xfrm>
            <a:off x="6227064" y="960120"/>
            <a:ext cx="2560320" cy="274320"/>
          </a:xfrm>
          <a:prstGeom prst="rect">
            <a:avLst/>
          </a:prstGeom>
          <a:noFill/>
          <a:ln/>
        </p:spPr>
        <p:txBody>
          <a:bodyPr wrap="square" rtlCol="0" anchor="ctr"/>
          <a:lstStyle/>
          <a:p>
            <a:pPr marL="0" indent="0" algn="ctr">
              <a:buNone/>
            </a:pPr>
            <a:r>
              <a:rPr lang="en-US" sz="1300" b="1" dirty="0">
                <a:solidFill>
                  <a:srgbClr val="0F2340"/>
                </a:solidFill>
                <a:latin typeface="Georgia" pitchFamily="34" charset="0"/>
                <a:ea typeface="Georgia" pitchFamily="34" charset="-122"/>
                <a:cs typeface="Georgia" pitchFamily="34" charset="-120"/>
              </a:rPr>
              <a:t>ANNUAL</a:t>
            </a:r>
            <a:endParaRPr lang="en-US" sz="1300" dirty="0"/>
          </a:p>
        </p:txBody>
      </p:sp>
      <p:sp>
        <p:nvSpPr>
          <p:cNvPr id="33" name="Text 31"/>
          <p:cNvSpPr/>
          <p:nvPr/>
        </p:nvSpPr>
        <p:spPr>
          <a:xfrm>
            <a:off x="6227064" y="1234440"/>
            <a:ext cx="2560320" cy="256032"/>
          </a:xfrm>
          <a:prstGeom prst="rect">
            <a:avLst/>
          </a:prstGeom>
          <a:noFill/>
          <a:ln/>
        </p:spPr>
        <p:txBody>
          <a:bodyPr wrap="square" rtlCol="0" anchor="ctr"/>
          <a:lstStyle/>
          <a:p>
            <a:pPr marL="0" indent="0" algn="ctr">
              <a:buNone/>
            </a:pPr>
            <a:r>
              <a:rPr lang="en-US" sz="1200" dirty="0">
                <a:solidFill>
                  <a:srgbClr val="0F2340"/>
                </a:solidFill>
                <a:latin typeface="Georgia" pitchFamily="34" charset="0"/>
                <a:ea typeface="Georgia" pitchFamily="34" charset="-122"/>
                <a:cs typeface="Georgia" pitchFamily="34" charset="-120"/>
              </a:rPr>
              <a:t>Comprehensive Reassessment</a:t>
            </a:r>
            <a:endParaRPr lang="en-US" sz="1200" dirty="0"/>
          </a:p>
        </p:txBody>
      </p:sp>
      <p:sp>
        <p:nvSpPr>
          <p:cNvPr id="34" name="Shape 32"/>
          <p:cNvSpPr/>
          <p:nvPr/>
        </p:nvSpPr>
        <p:spPr>
          <a:xfrm>
            <a:off x="6300216" y="1859941"/>
            <a:ext cx="82296" cy="82296"/>
          </a:xfrm>
          <a:prstGeom prst="ellipse">
            <a:avLst/>
          </a:prstGeom>
          <a:solidFill>
            <a:srgbClr val="B8924A"/>
          </a:solidFill>
          <a:ln w="12700">
            <a:solidFill>
              <a:srgbClr val="B8924A"/>
            </a:solidFill>
            <a:prstDash val="solid"/>
          </a:ln>
        </p:spPr>
        <p:txBody>
          <a:bodyPr/>
          <a:lstStyle/>
          <a:p>
            <a:endParaRPr lang="en-US"/>
          </a:p>
        </p:txBody>
      </p:sp>
      <p:sp>
        <p:nvSpPr>
          <p:cNvPr id="35" name="Text 33"/>
          <p:cNvSpPr/>
          <p:nvPr/>
        </p:nvSpPr>
        <p:spPr>
          <a:xfrm>
            <a:off x="6464808" y="1591056"/>
            <a:ext cx="2267712" cy="60350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Full re-evaluation of each investment - would it pass today?</a:t>
            </a:r>
            <a:endParaRPr lang="en-US" sz="1200" dirty="0"/>
          </a:p>
        </p:txBody>
      </p:sp>
      <p:sp>
        <p:nvSpPr>
          <p:cNvPr id="36" name="Shape 34"/>
          <p:cNvSpPr/>
          <p:nvPr/>
        </p:nvSpPr>
        <p:spPr>
          <a:xfrm>
            <a:off x="6300216" y="2518309"/>
            <a:ext cx="82296" cy="82296"/>
          </a:xfrm>
          <a:prstGeom prst="ellipse">
            <a:avLst/>
          </a:prstGeom>
          <a:solidFill>
            <a:srgbClr val="B8924A"/>
          </a:solidFill>
          <a:ln w="12700">
            <a:solidFill>
              <a:srgbClr val="B8924A"/>
            </a:solidFill>
            <a:prstDash val="solid"/>
          </a:ln>
        </p:spPr>
        <p:txBody>
          <a:bodyPr/>
          <a:lstStyle/>
          <a:p>
            <a:endParaRPr lang="en-US"/>
          </a:p>
        </p:txBody>
      </p:sp>
      <p:sp>
        <p:nvSpPr>
          <p:cNvPr id="37" name="Text 35"/>
          <p:cNvSpPr/>
          <p:nvPr/>
        </p:nvSpPr>
        <p:spPr>
          <a:xfrm>
            <a:off x="6464808" y="2249424"/>
            <a:ext cx="2267712" cy="60350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Policy review - are the investment policy and DD standards still current?</a:t>
            </a:r>
            <a:endParaRPr lang="en-US" sz="1200" dirty="0"/>
          </a:p>
        </p:txBody>
      </p:sp>
      <p:sp>
        <p:nvSpPr>
          <p:cNvPr id="38" name="Shape 36"/>
          <p:cNvSpPr/>
          <p:nvPr/>
        </p:nvSpPr>
        <p:spPr>
          <a:xfrm>
            <a:off x="6300216" y="3176677"/>
            <a:ext cx="82296" cy="82296"/>
          </a:xfrm>
          <a:prstGeom prst="ellipse">
            <a:avLst/>
          </a:prstGeom>
          <a:solidFill>
            <a:srgbClr val="B8924A"/>
          </a:solidFill>
          <a:ln w="12700">
            <a:solidFill>
              <a:srgbClr val="B8924A"/>
            </a:solidFill>
            <a:prstDash val="solid"/>
          </a:ln>
        </p:spPr>
        <p:txBody>
          <a:bodyPr/>
          <a:lstStyle/>
          <a:p>
            <a:endParaRPr lang="en-US"/>
          </a:p>
        </p:txBody>
      </p:sp>
      <p:sp>
        <p:nvSpPr>
          <p:cNvPr id="39" name="Text 37"/>
          <p:cNvSpPr/>
          <p:nvPr/>
        </p:nvSpPr>
        <p:spPr>
          <a:xfrm>
            <a:off x="6464808" y="2907792"/>
            <a:ext cx="2267712" cy="60350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Annual review record - often the primary exhibit in an alternatives examination</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5">
    <p:bg>
      <p:bgPr>
        <a:solidFill>
          <a:srgbClr val="0F2340"/>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924A"/>
          </a:solidFill>
          <a:ln w="12700">
            <a:solidFill>
              <a:srgbClr val="B8924A"/>
            </a:solidFill>
            <a:prstDash val="solid"/>
          </a:ln>
        </p:spPr>
        <p:txBody>
          <a:bodyPr/>
          <a:lstStyle/>
          <a:p>
            <a:endParaRPr lang="en-US"/>
          </a:p>
        </p:txBody>
      </p:sp>
      <p:sp>
        <p:nvSpPr>
          <p:cNvPr id="3" name="Shape 1"/>
          <p:cNvSpPr/>
          <p:nvPr/>
        </p:nvSpPr>
        <p:spPr>
          <a:xfrm>
            <a:off x="164592" y="1371600"/>
            <a:ext cx="8979408" cy="2606040"/>
          </a:xfrm>
          <a:prstGeom prst="rect">
            <a:avLst/>
          </a:prstGeom>
          <a:solidFill>
            <a:srgbClr val="1A3A5C"/>
          </a:solidFill>
          <a:ln w="12700">
            <a:solidFill>
              <a:srgbClr val="1A3A5C"/>
            </a:solidFill>
            <a:prstDash val="solid"/>
          </a:ln>
        </p:spPr>
        <p:txBody>
          <a:bodyPr/>
          <a:lstStyle/>
          <a:p>
            <a:endParaRPr lang="en-US"/>
          </a:p>
        </p:txBody>
      </p:sp>
      <p:sp>
        <p:nvSpPr>
          <p:cNvPr id="4" name="Text 2"/>
          <p:cNvSpPr/>
          <p:nvPr/>
        </p:nvSpPr>
        <p:spPr>
          <a:xfrm>
            <a:off x="457200" y="320040"/>
            <a:ext cx="8229600" cy="365760"/>
          </a:xfrm>
          <a:prstGeom prst="rect">
            <a:avLst/>
          </a:prstGeom>
          <a:noFill/>
          <a:ln/>
        </p:spPr>
        <p:txBody>
          <a:bodyPr wrap="square" rtlCol="0" anchor="ctr"/>
          <a:lstStyle/>
          <a:p>
            <a:pPr marL="0" indent="0">
              <a:buNone/>
            </a:pPr>
            <a:r>
              <a:rPr lang="en-US" sz="1100" b="1" kern="0" spc="500" dirty="0">
                <a:solidFill>
                  <a:srgbClr val="B8924A"/>
                </a:solidFill>
                <a:latin typeface="Georgia" pitchFamily="34" charset="0"/>
                <a:ea typeface="Georgia" pitchFamily="34" charset="-122"/>
                <a:cs typeface="Georgia" pitchFamily="34" charset="-120"/>
              </a:rPr>
              <a:t>SECTION V</a:t>
            </a:r>
            <a:endParaRPr lang="en-US" sz="1100" dirty="0"/>
          </a:p>
        </p:txBody>
      </p:sp>
      <p:sp>
        <p:nvSpPr>
          <p:cNvPr id="5" name="Text 3"/>
          <p:cNvSpPr/>
          <p:nvPr/>
        </p:nvSpPr>
        <p:spPr>
          <a:xfrm>
            <a:off x="457200" y="1508760"/>
            <a:ext cx="8229600" cy="150876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The Watch List Process</a:t>
            </a:r>
            <a:endParaRPr lang="en-US" sz="3000" dirty="0"/>
          </a:p>
        </p:txBody>
      </p:sp>
      <p:sp>
        <p:nvSpPr>
          <p:cNvPr id="6" name="Text 4"/>
          <p:cNvSpPr/>
          <p:nvPr/>
        </p:nvSpPr>
        <p:spPr>
          <a:xfrm>
            <a:off x="457200" y="3108960"/>
            <a:ext cx="8229600" cy="502920"/>
          </a:xfrm>
          <a:prstGeom prst="rect">
            <a:avLst/>
          </a:prstGeom>
          <a:noFill/>
          <a:ln/>
        </p:spPr>
        <p:txBody>
          <a:bodyPr wrap="square" rtlCol="0" anchor="ctr"/>
          <a:lstStyle/>
          <a:p>
            <a:pPr marL="0" indent="0">
              <a:buNone/>
            </a:pPr>
            <a:r>
              <a:rPr lang="en-US" sz="1500" i="1" dirty="0">
                <a:solidFill>
                  <a:srgbClr val="D4A96A"/>
                </a:solidFill>
                <a:latin typeface="Calibri" pitchFamily="34" charset="0"/>
                <a:ea typeface="Calibri" pitchFamily="34" charset="-122"/>
                <a:cs typeface="Calibri" pitchFamily="34" charset="-120"/>
              </a:rPr>
              <a:t>Defined placement · Active management · Documented resolution</a:t>
            </a:r>
            <a:endParaRPr lang="en-US" sz="1500" dirty="0"/>
          </a:p>
        </p:txBody>
      </p:sp>
      <p:sp>
        <p:nvSpPr>
          <p:cNvPr id="7" name="Shape 5"/>
          <p:cNvSpPr/>
          <p:nvPr/>
        </p:nvSpPr>
        <p:spPr>
          <a:xfrm>
            <a:off x="0" y="4709160"/>
            <a:ext cx="9144000" cy="434340"/>
          </a:xfrm>
          <a:prstGeom prst="rect">
            <a:avLst/>
          </a:prstGeom>
          <a:solidFill>
            <a:srgbClr val="264D73"/>
          </a:solidFill>
          <a:ln w="12700">
            <a:solidFill>
              <a:srgbClr val="264D73"/>
            </a:solidFill>
            <a:prstDash val="solid"/>
          </a:ln>
        </p:spPr>
        <p:txBody>
          <a:bodyPr/>
          <a:lstStyle/>
          <a:p>
            <a:endParaRPr lang="en-US"/>
          </a:p>
        </p:txBody>
      </p:sp>
      <p:sp>
        <p:nvSpPr>
          <p:cNvPr id="8" name="Text 6"/>
          <p:cNvSpPr/>
          <p:nvPr/>
        </p:nvSpPr>
        <p:spPr>
          <a:xfrm>
            <a:off x="365760" y="4773168"/>
            <a:ext cx="8229600" cy="301752"/>
          </a:xfrm>
          <a:prstGeom prst="rect">
            <a:avLst/>
          </a:prstGeom>
          <a:noFill/>
          <a:ln/>
        </p:spPr>
        <p:txBody>
          <a:bodyPr wrap="square" rtlCol="0" anchor="ctr"/>
          <a:lstStyle/>
          <a:p>
            <a:pPr marL="0" indent="0">
              <a:buNone/>
            </a:pPr>
            <a:r>
              <a:rPr lang="en-US" sz="1100" dirty="0">
                <a:solidFill>
                  <a:srgbClr val="6B7F8F"/>
                </a:solidFill>
                <a:latin typeface="Calibri" pitchFamily="34" charset="0"/>
                <a:ea typeface="Calibri" pitchFamily="34" charset="-122"/>
                <a:cs typeface="Calibri" pitchFamily="34" charset="-120"/>
              </a:rPr>
              <a:t>Buttonwood Due Diligence Services  |  ALTSeek™</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6">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The Watch List - What It Is, What It Isn’t, and How It Resolves</a:t>
            </a:r>
            <a:endParaRPr lang="en-US" sz="2100" dirty="0"/>
          </a:p>
        </p:txBody>
      </p:sp>
      <p:sp>
        <p:nvSpPr>
          <p:cNvPr id="4" name="Shape 2"/>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5" name="Text 3"/>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6" name="Text 4"/>
          <p:cNvSpPr/>
          <p:nvPr/>
        </p:nvSpPr>
        <p:spPr>
          <a:xfrm>
            <a:off x="365760" y="886968"/>
            <a:ext cx="8412480" cy="310896"/>
          </a:xfrm>
          <a:prstGeom prst="rect">
            <a:avLst/>
          </a:prstGeom>
          <a:noFill/>
          <a:ln/>
        </p:spPr>
        <p:txBody>
          <a:bodyPr wrap="square" rtlCol="0" anchor="ctr"/>
          <a:lstStyle/>
          <a:p>
            <a:pPr marL="0" indent="0">
              <a:buNone/>
            </a:pPr>
            <a:r>
              <a:rPr lang="en-US" sz="1300" b="1" i="1" dirty="0">
                <a:solidFill>
                  <a:srgbClr val="0F2340"/>
                </a:solidFill>
                <a:latin typeface="Georgia" pitchFamily="34" charset="0"/>
                <a:ea typeface="Georgia" pitchFamily="34" charset="-122"/>
                <a:cs typeface="Georgia" pitchFamily="34" charset="-120"/>
              </a:rPr>
              <a:t>Not a parking area. A defined operational state with specific procedures, a timeline, and a mandatory resolution path.</a:t>
            </a:r>
            <a:endParaRPr lang="en-US" sz="1300" dirty="0"/>
          </a:p>
        </p:txBody>
      </p:sp>
      <p:sp>
        <p:nvSpPr>
          <p:cNvPr id="7" name="Shape 5"/>
          <p:cNvSpPr/>
          <p:nvPr/>
        </p:nvSpPr>
        <p:spPr>
          <a:xfrm>
            <a:off x="320040" y="1298448"/>
            <a:ext cx="4069080" cy="1627632"/>
          </a:xfrm>
          <a:prstGeom prst="rect">
            <a:avLst/>
          </a:prstGeom>
          <a:solidFill>
            <a:srgbClr val="264D73"/>
          </a:solidFill>
          <a:ln w="12700">
            <a:solidFill>
              <a:srgbClr val="264D73"/>
            </a:solidFill>
            <a:prstDash val="solid"/>
          </a:ln>
          <a:effectLst>
            <a:outerShdw blurRad="101600" dist="38100" dir="8100000" algn="bl" rotWithShape="0">
              <a:srgbClr val="000000">
                <a:alpha val="12000"/>
              </a:srgbClr>
            </a:outerShdw>
          </a:effectLst>
        </p:spPr>
        <p:txBody>
          <a:bodyPr/>
          <a:lstStyle/>
          <a:p>
            <a:endParaRPr lang="en-US"/>
          </a:p>
        </p:txBody>
      </p:sp>
      <p:sp>
        <p:nvSpPr>
          <p:cNvPr id="8" name="Shape 6"/>
          <p:cNvSpPr/>
          <p:nvPr/>
        </p:nvSpPr>
        <p:spPr>
          <a:xfrm>
            <a:off x="320040" y="1298448"/>
            <a:ext cx="4069080" cy="384048"/>
          </a:xfrm>
          <a:prstGeom prst="rect">
            <a:avLst/>
          </a:prstGeom>
          <a:solidFill>
            <a:srgbClr val="B8924A"/>
          </a:solidFill>
          <a:ln w="12700">
            <a:solidFill>
              <a:srgbClr val="B8924A"/>
            </a:solidFill>
            <a:prstDash val="solid"/>
          </a:ln>
        </p:spPr>
        <p:txBody>
          <a:bodyPr/>
          <a:lstStyle/>
          <a:p>
            <a:endParaRPr lang="en-US"/>
          </a:p>
        </p:txBody>
      </p:sp>
      <p:sp>
        <p:nvSpPr>
          <p:cNvPr id="9" name="Text 7"/>
          <p:cNvSpPr/>
          <p:nvPr/>
        </p:nvSpPr>
        <p:spPr>
          <a:xfrm>
            <a:off x="411480" y="1298448"/>
            <a:ext cx="3886200" cy="384048"/>
          </a:xfrm>
          <a:prstGeom prst="rect">
            <a:avLst/>
          </a:prstGeom>
          <a:noFill/>
          <a:ln/>
        </p:spPr>
        <p:txBody>
          <a:bodyPr wrap="square" lIns="0" tIns="0" rIns="0" bIns="0" rtlCol="0" anchor="ctr"/>
          <a:lstStyle/>
          <a:p>
            <a:pPr marL="0" indent="0">
              <a:buNone/>
            </a:pPr>
            <a:r>
              <a:rPr lang="en-US" sz="1100" b="1" dirty="0">
                <a:solidFill>
                  <a:srgbClr val="0F2340"/>
                </a:solidFill>
                <a:latin typeface="Georgia" pitchFamily="34" charset="0"/>
                <a:ea typeface="Georgia" pitchFamily="34" charset="-122"/>
                <a:cs typeface="Georgia" pitchFamily="34" charset="-120"/>
              </a:rPr>
              <a:t>WATCH LIST - When concern is material, but picture is incomplete</a:t>
            </a:r>
            <a:endParaRPr lang="en-US" sz="1100" dirty="0"/>
          </a:p>
        </p:txBody>
      </p:sp>
      <p:sp>
        <p:nvSpPr>
          <p:cNvPr id="10" name="Shape 8"/>
          <p:cNvSpPr/>
          <p:nvPr/>
        </p:nvSpPr>
        <p:spPr>
          <a:xfrm>
            <a:off x="457200" y="1889595"/>
            <a:ext cx="82296" cy="82296"/>
          </a:xfrm>
          <a:prstGeom prst="ellipse">
            <a:avLst/>
          </a:prstGeom>
          <a:solidFill>
            <a:srgbClr val="D4A96A"/>
          </a:solidFill>
          <a:ln w="12700">
            <a:solidFill>
              <a:srgbClr val="D4A96A"/>
            </a:solidFill>
            <a:prstDash val="solid"/>
          </a:ln>
        </p:spPr>
        <p:txBody>
          <a:bodyPr/>
          <a:lstStyle/>
          <a:p>
            <a:endParaRPr lang="en-US"/>
          </a:p>
        </p:txBody>
      </p:sp>
      <p:sp>
        <p:nvSpPr>
          <p:cNvPr id="11" name="Text 9"/>
          <p:cNvSpPr/>
          <p:nvPr/>
        </p:nvSpPr>
        <p:spPr>
          <a:xfrm>
            <a:off x="640080" y="1773936"/>
            <a:ext cx="3611880" cy="310896"/>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Distribution reduction that may reflect temporary stress or fundamental problem</a:t>
            </a:r>
            <a:endParaRPr lang="en-US" sz="1200" dirty="0"/>
          </a:p>
        </p:txBody>
      </p:sp>
      <p:sp>
        <p:nvSpPr>
          <p:cNvPr id="12" name="Shape 10"/>
          <p:cNvSpPr/>
          <p:nvPr/>
        </p:nvSpPr>
        <p:spPr>
          <a:xfrm>
            <a:off x="457200" y="2291437"/>
            <a:ext cx="82296" cy="82296"/>
          </a:xfrm>
          <a:prstGeom prst="ellipse">
            <a:avLst/>
          </a:prstGeom>
          <a:solidFill>
            <a:srgbClr val="D4A96A"/>
          </a:solidFill>
          <a:ln w="12700">
            <a:solidFill>
              <a:srgbClr val="D4A96A"/>
            </a:solidFill>
            <a:prstDash val="solid"/>
          </a:ln>
        </p:spPr>
        <p:txBody>
          <a:bodyPr/>
          <a:lstStyle/>
          <a:p>
            <a:endParaRPr lang="en-US"/>
          </a:p>
        </p:txBody>
      </p:sp>
      <p:sp>
        <p:nvSpPr>
          <p:cNvPr id="13" name="Text 11"/>
          <p:cNvSpPr/>
          <p:nvPr/>
        </p:nvSpPr>
        <p:spPr>
          <a:xfrm>
            <a:off x="640080" y="2156009"/>
            <a:ext cx="3611880" cy="310896"/>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Management change where replacement team’s qualifications aren’t yet assessed</a:t>
            </a:r>
            <a:endParaRPr lang="en-US" sz="1200" dirty="0"/>
          </a:p>
        </p:txBody>
      </p:sp>
      <p:sp>
        <p:nvSpPr>
          <p:cNvPr id="14" name="Shape 12"/>
          <p:cNvSpPr/>
          <p:nvPr/>
        </p:nvSpPr>
        <p:spPr>
          <a:xfrm>
            <a:off x="457200" y="2663626"/>
            <a:ext cx="82296" cy="82296"/>
          </a:xfrm>
          <a:prstGeom prst="ellipse">
            <a:avLst/>
          </a:prstGeom>
          <a:solidFill>
            <a:srgbClr val="D4A96A"/>
          </a:solidFill>
          <a:ln w="12700">
            <a:solidFill>
              <a:srgbClr val="D4A96A"/>
            </a:solidFill>
            <a:prstDash val="solid"/>
          </a:ln>
        </p:spPr>
        <p:txBody>
          <a:bodyPr/>
          <a:lstStyle/>
          <a:p>
            <a:endParaRPr lang="en-US"/>
          </a:p>
        </p:txBody>
      </p:sp>
      <p:sp>
        <p:nvSpPr>
          <p:cNvPr id="15" name="Text 13"/>
          <p:cNvSpPr/>
          <p:nvPr/>
        </p:nvSpPr>
        <p:spPr>
          <a:xfrm>
            <a:off x="640080" y="2557848"/>
            <a:ext cx="3611880" cy="310896"/>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Delayed financial statement that may have an innocent explanation or may not</a:t>
            </a:r>
            <a:endParaRPr lang="en-US" sz="1200" dirty="0"/>
          </a:p>
        </p:txBody>
      </p:sp>
      <p:sp>
        <p:nvSpPr>
          <p:cNvPr id="16" name="Shape 14"/>
          <p:cNvSpPr/>
          <p:nvPr/>
        </p:nvSpPr>
        <p:spPr>
          <a:xfrm>
            <a:off x="4572000" y="1298448"/>
            <a:ext cx="4251960" cy="1627632"/>
          </a:xfrm>
          <a:prstGeom prst="rect">
            <a:avLst/>
          </a:prstGeom>
          <a:solidFill>
            <a:srgbClr val="7A1C1C"/>
          </a:solidFill>
          <a:ln w="12700">
            <a:solidFill>
              <a:srgbClr val="7A1C1C"/>
            </a:solidFill>
            <a:prstDash val="solid"/>
          </a:ln>
          <a:effectLst>
            <a:outerShdw blurRad="101600" dist="38100" dir="8100000" algn="bl" rotWithShape="0">
              <a:srgbClr val="000000">
                <a:alpha val="12000"/>
              </a:srgbClr>
            </a:outerShdw>
          </a:effectLst>
        </p:spPr>
        <p:txBody>
          <a:bodyPr/>
          <a:lstStyle/>
          <a:p>
            <a:endParaRPr lang="en-US"/>
          </a:p>
        </p:txBody>
      </p:sp>
      <p:sp>
        <p:nvSpPr>
          <p:cNvPr id="17" name="Shape 15"/>
          <p:cNvSpPr/>
          <p:nvPr/>
        </p:nvSpPr>
        <p:spPr>
          <a:xfrm>
            <a:off x="4572000" y="1298448"/>
            <a:ext cx="4251960" cy="384048"/>
          </a:xfrm>
          <a:prstGeom prst="rect">
            <a:avLst/>
          </a:prstGeom>
          <a:solidFill>
            <a:srgbClr val="3D0F0F"/>
          </a:solidFill>
          <a:ln w="12700">
            <a:solidFill>
              <a:srgbClr val="3D0F0F"/>
            </a:solidFill>
            <a:prstDash val="solid"/>
          </a:ln>
        </p:spPr>
        <p:txBody>
          <a:bodyPr/>
          <a:lstStyle/>
          <a:p>
            <a:endParaRPr lang="en-US"/>
          </a:p>
        </p:txBody>
      </p:sp>
      <p:sp>
        <p:nvSpPr>
          <p:cNvPr id="18" name="Text 16"/>
          <p:cNvSpPr/>
          <p:nvPr/>
        </p:nvSpPr>
        <p:spPr>
          <a:xfrm>
            <a:off x="4663440" y="1298448"/>
            <a:ext cx="4069080" cy="384048"/>
          </a:xfrm>
          <a:prstGeom prst="rect">
            <a:avLst/>
          </a:prstGeom>
          <a:noFill/>
          <a:ln/>
        </p:spPr>
        <p:txBody>
          <a:bodyPr wrap="square" lIns="0" tIns="0" rIns="0" bIns="0" rtlCol="0" anchor="ctr"/>
          <a:lstStyle/>
          <a:p>
            <a:pPr marL="0" indent="0">
              <a:buNone/>
            </a:pPr>
            <a:r>
              <a:rPr lang="en-US" sz="1100" b="1" dirty="0">
                <a:solidFill>
                  <a:srgbClr val="D4A96A"/>
                </a:solidFill>
                <a:latin typeface="Georgia" pitchFamily="34" charset="0"/>
                <a:ea typeface="Georgia" pitchFamily="34" charset="-122"/>
                <a:cs typeface="Georgia" pitchFamily="34" charset="-120"/>
              </a:rPr>
              <a:t>IMMEDIATE REMOVAL - When concern is clear and severe</a:t>
            </a:r>
            <a:endParaRPr lang="en-US" sz="1100" dirty="0"/>
          </a:p>
        </p:txBody>
      </p:sp>
      <p:pic>
        <p:nvPicPr>
          <p:cNvPr id="19" name="Image 0" descr="preencoded.png"/>
          <p:cNvPicPr>
            <a:picLocks noChangeAspect="1"/>
          </p:cNvPicPr>
          <p:nvPr/>
        </p:nvPicPr>
        <p:blipFill>
          <a:blip r:embed="rId3"/>
          <a:stretch>
            <a:fillRect/>
          </a:stretch>
        </p:blipFill>
        <p:spPr>
          <a:xfrm>
            <a:off x="4709160" y="1810512"/>
            <a:ext cx="182880" cy="182880"/>
          </a:xfrm>
          <a:prstGeom prst="rect">
            <a:avLst/>
          </a:prstGeom>
        </p:spPr>
      </p:pic>
      <p:sp>
        <p:nvSpPr>
          <p:cNvPr id="20" name="Text 17"/>
          <p:cNvSpPr/>
          <p:nvPr/>
        </p:nvSpPr>
        <p:spPr>
          <a:xfrm>
            <a:off x="4974336" y="1773936"/>
            <a:ext cx="3749040" cy="310896"/>
          </a:xfrm>
          <a:prstGeom prst="rect">
            <a:avLst/>
          </a:prstGeom>
          <a:noFill/>
          <a:ln/>
        </p:spPr>
        <p:txBody>
          <a:bodyPr wrap="square" rtlCol="0" anchor="ctr"/>
          <a:lstStyle/>
          <a:p>
            <a:pPr marL="0" indent="0">
              <a:buNone/>
            </a:pPr>
            <a:r>
              <a:rPr lang="en-US" sz="1200" dirty="0">
                <a:solidFill>
                  <a:srgbClr val="F5B8B8"/>
                </a:solidFill>
                <a:latin typeface="Calibri" pitchFamily="34" charset="0"/>
                <a:ea typeface="Calibri" pitchFamily="34" charset="-122"/>
                <a:cs typeface="Calibri" pitchFamily="34" charset="-120"/>
              </a:rPr>
              <a:t>Confirmed fraud charges or regulatory fraud finding</a:t>
            </a:r>
            <a:endParaRPr lang="en-US" sz="1200" dirty="0"/>
          </a:p>
        </p:txBody>
      </p:sp>
      <p:pic>
        <p:nvPicPr>
          <p:cNvPr id="21" name="Image 1" descr="preencoded.png"/>
          <p:cNvPicPr>
            <a:picLocks noChangeAspect="1"/>
          </p:cNvPicPr>
          <p:nvPr/>
        </p:nvPicPr>
        <p:blipFill>
          <a:blip r:embed="rId3"/>
          <a:stretch>
            <a:fillRect/>
          </a:stretch>
        </p:blipFill>
        <p:spPr>
          <a:xfrm>
            <a:off x="4709160" y="2157984"/>
            <a:ext cx="182880" cy="182880"/>
          </a:xfrm>
          <a:prstGeom prst="rect">
            <a:avLst/>
          </a:prstGeom>
        </p:spPr>
      </p:pic>
      <p:sp>
        <p:nvSpPr>
          <p:cNvPr id="22" name="Text 18"/>
          <p:cNvSpPr/>
          <p:nvPr/>
        </p:nvSpPr>
        <p:spPr>
          <a:xfrm>
            <a:off x="4974336" y="2121408"/>
            <a:ext cx="3749040" cy="310896"/>
          </a:xfrm>
          <a:prstGeom prst="rect">
            <a:avLst/>
          </a:prstGeom>
          <a:noFill/>
          <a:ln/>
        </p:spPr>
        <p:txBody>
          <a:bodyPr wrap="square" rtlCol="0" anchor="ctr"/>
          <a:lstStyle/>
          <a:p>
            <a:pPr marL="0" indent="0">
              <a:buNone/>
            </a:pPr>
            <a:r>
              <a:rPr lang="en-US" sz="1200" dirty="0">
                <a:solidFill>
                  <a:srgbClr val="F5B8B8"/>
                </a:solidFill>
                <a:latin typeface="Calibri" pitchFamily="34" charset="0"/>
                <a:ea typeface="Calibri" pitchFamily="34" charset="-122"/>
                <a:cs typeface="Calibri" pitchFamily="34" charset="-120"/>
              </a:rPr>
              <a:t>Audited financials showing material misrepresentation</a:t>
            </a:r>
            <a:endParaRPr lang="en-US" sz="1200" dirty="0"/>
          </a:p>
        </p:txBody>
      </p:sp>
      <p:pic>
        <p:nvPicPr>
          <p:cNvPr id="23" name="Image 2" descr="preencoded.png"/>
          <p:cNvPicPr>
            <a:picLocks noChangeAspect="1"/>
          </p:cNvPicPr>
          <p:nvPr/>
        </p:nvPicPr>
        <p:blipFill>
          <a:blip r:embed="rId3"/>
          <a:stretch>
            <a:fillRect/>
          </a:stretch>
        </p:blipFill>
        <p:spPr>
          <a:xfrm>
            <a:off x="4709160" y="2505456"/>
            <a:ext cx="182880" cy="182880"/>
          </a:xfrm>
          <a:prstGeom prst="rect">
            <a:avLst/>
          </a:prstGeom>
        </p:spPr>
      </p:pic>
      <p:sp>
        <p:nvSpPr>
          <p:cNvPr id="24" name="Text 19"/>
          <p:cNvSpPr/>
          <p:nvPr/>
        </p:nvSpPr>
        <p:spPr>
          <a:xfrm>
            <a:off x="4974336" y="2468880"/>
            <a:ext cx="3749040" cy="310896"/>
          </a:xfrm>
          <a:prstGeom prst="rect">
            <a:avLst/>
          </a:prstGeom>
          <a:noFill/>
          <a:ln/>
        </p:spPr>
        <p:txBody>
          <a:bodyPr wrap="square" rtlCol="0" anchor="ctr"/>
          <a:lstStyle/>
          <a:p>
            <a:pPr marL="0" indent="0">
              <a:buNone/>
            </a:pPr>
            <a:r>
              <a:rPr lang="en-US" sz="1200" dirty="0">
                <a:solidFill>
                  <a:srgbClr val="F5B8B8"/>
                </a:solidFill>
                <a:latin typeface="Calibri" pitchFamily="34" charset="0"/>
                <a:ea typeface="Calibri" pitchFamily="34" charset="-122"/>
                <a:cs typeface="Calibri" pitchFamily="34" charset="-120"/>
              </a:rPr>
              <a:t>Ponzi-like structure confirmed by regulatory action</a:t>
            </a:r>
            <a:endParaRPr lang="en-US" sz="1200" dirty="0"/>
          </a:p>
        </p:txBody>
      </p:sp>
      <p:sp>
        <p:nvSpPr>
          <p:cNvPr id="25" name="Shape 20"/>
          <p:cNvSpPr/>
          <p:nvPr/>
        </p:nvSpPr>
        <p:spPr>
          <a:xfrm>
            <a:off x="320040" y="3035808"/>
            <a:ext cx="8503920" cy="1664208"/>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26" name="Shape 21"/>
          <p:cNvSpPr/>
          <p:nvPr/>
        </p:nvSpPr>
        <p:spPr>
          <a:xfrm>
            <a:off x="320040" y="3035808"/>
            <a:ext cx="73152" cy="1664208"/>
          </a:xfrm>
          <a:prstGeom prst="rect">
            <a:avLst/>
          </a:prstGeom>
          <a:solidFill>
            <a:srgbClr val="B8924A"/>
          </a:solidFill>
          <a:ln w="12700">
            <a:solidFill>
              <a:srgbClr val="B8924A"/>
            </a:solidFill>
            <a:prstDash val="solid"/>
          </a:ln>
        </p:spPr>
        <p:txBody>
          <a:bodyPr/>
          <a:lstStyle/>
          <a:p>
            <a:endParaRPr lang="en-US"/>
          </a:p>
        </p:txBody>
      </p:sp>
      <p:sp>
        <p:nvSpPr>
          <p:cNvPr id="27" name="Text 22"/>
          <p:cNvSpPr/>
          <p:nvPr/>
        </p:nvSpPr>
        <p:spPr>
          <a:xfrm>
            <a:off x="502920" y="3081528"/>
            <a:ext cx="8138160" cy="274320"/>
          </a:xfrm>
          <a:prstGeom prst="rect">
            <a:avLst/>
          </a:prstGeom>
          <a:noFill/>
          <a:ln/>
        </p:spPr>
        <p:txBody>
          <a:bodyPr wrap="square" rtlCol="0" anchor="ctr"/>
          <a:lstStyle/>
          <a:p>
            <a:pPr marL="0" indent="0">
              <a:buNone/>
            </a:pPr>
            <a:r>
              <a:rPr lang="en-US" sz="1250" b="1" dirty="0">
                <a:solidFill>
                  <a:srgbClr val="0F2340"/>
                </a:solidFill>
                <a:latin typeface="Georgia" pitchFamily="34" charset="0"/>
                <a:ea typeface="Georgia" pitchFamily="34" charset="-122"/>
                <a:cs typeface="Georgia" pitchFamily="34" charset="-120"/>
              </a:rPr>
              <a:t>RESOLUTION - Always goes in one of two directions. No third option.</a:t>
            </a:r>
            <a:endParaRPr lang="en-US" sz="1250" dirty="0"/>
          </a:p>
        </p:txBody>
      </p:sp>
      <p:pic>
        <p:nvPicPr>
          <p:cNvPr id="28" name="Image 3" descr="preencoded.png"/>
          <p:cNvPicPr>
            <a:picLocks noChangeAspect="1"/>
          </p:cNvPicPr>
          <p:nvPr/>
        </p:nvPicPr>
        <p:blipFill>
          <a:blip r:embed="rId4"/>
          <a:stretch>
            <a:fillRect/>
          </a:stretch>
        </p:blipFill>
        <p:spPr>
          <a:xfrm>
            <a:off x="502920" y="3447288"/>
            <a:ext cx="201168" cy="201168"/>
          </a:xfrm>
          <a:prstGeom prst="rect">
            <a:avLst/>
          </a:prstGeom>
        </p:spPr>
      </p:pic>
      <p:sp>
        <p:nvSpPr>
          <p:cNvPr id="29" name="Text 23"/>
          <p:cNvSpPr/>
          <p:nvPr/>
        </p:nvSpPr>
        <p:spPr>
          <a:xfrm>
            <a:off x="804672" y="3419856"/>
            <a:ext cx="2011680" cy="256032"/>
          </a:xfrm>
          <a:prstGeom prst="rect">
            <a:avLst/>
          </a:prstGeom>
          <a:noFill/>
          <a:ln/>
        </p:spPr>
        <p:txBody>
          <a:bodyPr wrap="square" rtlCol="0" anchor="ctr"/>
          <a:lstStyle/>
          <a:p>
            <a:pPr marL="0" indent="0">
              <a:buNone/>
            </a:pPr>
            <a:r>
              <a:rPr lang="en-US" sz="1250" b="1" dirty="0">
                <a:solidFill>
                  <a:srgbClr val="0F2340"/>
                </a:solidFill>
                <a:latin typeface="Georgia" pitchFamily="34" charset="0"/>
                <a:ea typeface="Georgia" pitchFamily="34" charset="-122"/>
                <a:cs typeface="Georgia" pitchFamily="34" charset="-120"/>
              </a:rPr>
              <a:t>Return to clear status</a:t>
            </a:r>
            <a:endParaRPr lang="en-US" sz="1250" dirty="0"/>
          </a:p>
        </p:txBody>
      </p:sp>
      <p:sp>
        <p:nvSpPr>
          <p:cNvPr id="30" name="Text 24"/>
          <p:cNvSpPr/>
          <p:nvPr/>
        </p:nvSpPr>
        <p:spPr>
          <a:xfrm>
            <a:off x="804672" y="3591368"/>
            <a:ext cx="7772400" cy="256032"/>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Specific criteria met: e.g., “audit delivered, reviewed, no material restatement” - not vague “concern has passed”</a:t>
            </a:r>
            <a:endParaRPr lang="en-US" sz="1200" dirty="0"/>
          </a:p>
        </p:txBody>
      </p:sp>
      <p:pic>
        <p:nvPicPr>
          <p:cNvPr id="31" name="Image 4" descr="preencoded.png"/>
          <p:cNvPicPr>
            <a:picLocks noChangeAspect="1"/>
          </p:cNvPicPr>
          <p:nvPr/>
        </p:nvPicPr>
        <p:blipFill>
          <a:blip r:embed="rId5"/>
          <a:stretch>
            <a:fillRect/>
          </a:stretch>
        </p:blipFill>
        <p:spPr>
          <a:xfrm>
            <a:off x="502920" y="4014216"/>
            <a:ext cx="201168" cy="201168"/>
          </a:xfrm>
          <a:prstGeom prst="rect">
            <a:avLst/>
          </a:prstGeom>
        </p:spPr>
      </p:pic>
      <p:sp>
        <p:nvSpPr>
          <p:cNvPr id="32" name="Text 25"/>
          <p:cNvSpPr/>
          <p:nvPr/>
        </p:nvSpPr>
        <p:spPr>
          <a:xfrm>
            <a:off x="804672" y="3986784"/>
            <a:ext cx="2526710" cy="256032"/>
          </a:xfrm>
          <a:prstGeom prst="rect">
            <a:avLst/>
          </a:prstGeom>
          <a:noFill/>
          <a:ln/>
        </p:spPr>
        <p:txBody>
          <a:bodyPr wrap="square" rtlCol="0" anchor="ctr"/>
          <a:lstStyle/>
          <a:p>
            <a:pPr marL="0" indent="0">
              <a:buNone/>
            </a:pPr>
            <a:r>
              <a:rPr lang="en-US" sz="1250" b="1" dirty="0">
                <a:solidFill>
                  <a:srgbClr val="0F2340"/>
                </a:solidFill>
                <a:latin typeface="Georgia" pitchFamily="34" charset="0"/>
                <a:ea typeface="Georgia" pitchFamily="34" charset="-122"/>
                <a:cs typeface="Georgia" pitchFamily="34" charset="-120"/>
              </a:rPr>
              <a:t>Remove from approved list</a:t>
            </a:r>
            <a:endParaRPr lang="en-US" sz="1250" dirty="0"/>
          </a:p>
        </p:txBody>
      </p:sp>
      <p:sp>
        <p:nvSpPr>
          <p:cNvPr id="33" name="Text 26"/>
          <p:cNvSpPr/>
          <p:nvPr/>
        </p:nvSpPr>
        <p:spPr>
          <a:xfrm>
            <a:off x="804672" y="4207724"/>
            <a:ext cx="7772400" cy="256032"/>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Criteria for return not met within 90-day default timeline; escalate and document the decision</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Today’s Session - Nine Sections, 60 Minutes</a:t>
            </a:r>
            <a:endParaRPr lang="en-US" sz="2100" dirty="0"/>
          </a:p>
        </p:txBody>
      </p:sp>
      <p:sp>
        <p:nvSpPr>
          <p:cNvPr id="4" name="Shape 2"/>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5" name="Text 3"/>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6" name="Shape 4"/>
          <p:cNvSpPr/>
          <p:nvPr/>
        </p:nvSpPr>
        <p:spPr>
          <a:xfrm>
            <a:off x="320040" y="914400"/>
            <a:ext cx="8503920" cy="429768"/>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7" name="Shape 5"/>
          <p:cNvSpPr/>
          <p:nvPr/>
        </p:nvSpPr>
        <p:spPr>
          <a:xfrm>
            <a:off x="320040" y="914400"/>
            <a:ext cx="502920" cy="429768"/>
          </a:xfrm>
          <a:prstGeom prst="rect">
            <a:avLst/>
          </a:prstGeom>
          <a:solidFill>
            <a:srgbClr val="0F2340"/>
          </a:solidFill>
          <a:ln w="12700">
            <a:solidFill>
              <a:srgbClr val="2D6A4F"/>
            </a:solidFill>
            <a:prstDash val="solid"/>
          </a:ln>
        </p:spPr>
        <p:txBody>
          <a:bodyPr/>
          <a:lstStyle/>
          <a:p>
            <a:endParaRPr lang="en-US"/>
          </a:p>
        </p:txBody>
      </p:sp>
      <p:sp>
        <p:nvSpPr>
          <p:cNvPr id="8" name="Text 6"/>
          <p:cNvSpPr/>
          <p:nvPr/>
        </p:nvSpPr>
        <p:spPr>
          <a:xfrm>
            <a:off x="320040" y="914400"/>
            <a:ext cx="502920" cy="429768"/>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I</a:t>
            </a:r>
            <a:endParaRPr lang="en-US" sz="1000" dirty="0"/>
          </a:p>
        </p:txBody>
      </p:sp>
      <p:sp>
        <p:nvSpPr>
          <p:cNvPr id="9" name="Text 7"/>
          <p:cNvSpPr/>
          <p:nvPr/>
        </p:nvSpPr>
        <p:spPr>
          <a:xfrm>
            <a:off x="896112" y="987552"/>
            <a:ext cx="6675120" cy="292608"/>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The Fiduciary Foundation - Why Monitoring Is a Legal Obligation</a:t>
            </a:r>
            <a:endParaRPr lang="en-US" sz="1250" dirty="0"/>
          </a:p>
        </p:txBody>
      </p:sp>
      <p:sp>
        <p:nvSpPr>
          <p:cNvPr id="10" name="Text 8"/>
          <p:cNvSpPr/>
          <p:nvPr/>
        </p:nvSpPr>
        <p:spPr>
          <a:xfrm>
            <a:off x="8138160" y="987552"/>
            <a:ext cx="594360" cy="292608"/>
          </a:xfrm>
          <a:prstGeom prst="rect">
            <a:avLst/>
          </a:prstGeom>
          <a:noFill/>
          <a:ln/>
        </p:spPr>
        <p:txBody>
          <a:bodyPr wrap="square" rtlCol="0" anchor="ctr"/>
          <a:lstStyle/>
          <a:p>
            <a:pPr marL="0" indent="0" algn="r">
              <a:buNone/>
            </a:pPr>
            <a:r>
              <a:rPr lang="en-US" sz="1200" dirty="0">
                <a:solidFill>
                  <a:srgbClr val="6B7F8F"/>
                </a:solidFill>
                <a:latin typeface="Calibri" pitchFamily="34" charset="0"/>
                <a:ea typeface="Calibri" pitchFamily="34" charset="-122"/>
                <a:cs typeface="Calibri" pitchFamily="34" charset="-120"/>
              </a:rPr>
              <a:t>20 min</a:t>
            </a:r>
            <a:endParaRPr lang="en-US" sz="1200" dirty="0"/>
          </a:p>
        </p:txBody>
      </p:sp>
      <p:sp>
        <p:nvSpPr>
          <p:cNvPr id="11" name="Shape 9"/>
          <p:cNvSpPr/>
          <p:nvPr/>
        </p:nvSpPr>
        <p:spPr>
          <a:xfrm>
            <a:off x="320040" y="1380744"/>
            <a:ext cx="8503920" cy="429768"/>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320040" y="1380744"/>
            <a:ext cx="502920" cy="429768"/>
          </a:xfrm>
          <a:prstGeom prst="rect">
            <a:avLst/>
          </a:prstGeom>
          <a:solidFill>
            <a:srgbClr val="0F2340"/>
          </a:solidFill>
          <a:ln w="12700">
            <a:solidFill>
              <a:srgbClr val="0F2340"/>
            </a:solidFill>
            <a:prstDash val="solid"/>
          </a:ln>
        </p:spPr>
        <p:txBody>
          <a:bodyPr/>
          <a:lstStyle/>
          <a:p>
            <a:endParaRPr lang="en-US"/>
          </a:p>
        </p:txBody>
      </p:sp>
      <p:sp>
        <p:nvSpPr>
          <p:cNvPr id="13" name="Text 11"/>
          <p:cNvSpPr/>
          <p:nvPr/>
        </p:nvSpPr>
        <p:spPr>
          <a:xfrm>
            <a:off x="320040" y="1380744"/>
            <a:ext cx="502920" cy="429768"/>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II</a:t>
            </a:r>
            <a:endParaRPr lang="en-US" sz="1000" dirty="0"/>
          </a:p>
        </p:txBody>
      </p:sp>
      <p:sp>
        <p:nvSpPr>
          <p:cNvPr id="14" name="Text 12"/>
          <p:cNvSpPr/>
          <p:nvPr/>
        </p:nvSpPr>
        <p:spPr>
          <a:xfrm>
            <a:off x="896112" y="1453896"/>
            <a:ext cx="6675120" cy="292608"/>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The Monitoring Gap - From Reactive Awareness to Systematic Oversight</a:t>
            </a:r>
            <a:endParaRPr lang="en-US" sz="1250" dirty="0"/>
          </a:p>
        </p:txBody>
      </p:sp>
      <p:sp>
        <p:nvSpPr>
          <p:cNvPr id="15" name="Text 13"/>
          <p:cNvSpPr/>
          <p:nvPr/>
        </p:nvSpPr>
        <p:spPr>
          <a:xfrm>
            <a:off x="8138160" y="1453896"/>
            <a:ext cx="594360" cy="292608"/>
          </a:xfrm>
          <a:prstGeom prst="rect">
            <a:avLst/>
          </a:prstGeom>
          <a:noFill/>
          <a:ln/>
        </p:spPr>
        <p:txBody>
          <a:bodyPr wrap="square" rtlCol="0" anchor="ctr"/>
          <a:lstStyle/>
          <a:p>
            <a:pPr marL="0" indent="0" algn="r">
              <a:buNone/>
            </a:pPr>
            <a:r>
              <a:rPr lang="en-US" sz="1200" dirty="0">
                <a:solidFill>
                  <a:srgbClr val="6B7F8F"/>
                </a:solidFill>
                <a:latin typeface="Calibri" pitchFamily="34" charset="0"/>
                <a:ea typeface="Calibri" pitchFamily="34" charset="-122"/>
                <a:cs typeface="Calibri" pitchFamily="34" charset="-120"/>
              </a:rPr>
              <a:t>5 min</a:t>
            </a:r>
            <a:endParaRPr lang="en-US" sz="1200" dirty="0"/>
          </a:p>
        </p:txBody>
      </p:sp>
      <p:sp>
        <p:nvSpPr>
          <p:cNvPr id="16" name="Shape 14"/>
          <p:cNvSpPr/>
          <p:nvPr/>
        </p:nvSpPr>
        <p:spPr>
          <a:xfrm>
            <a:off x="320040" y="1847088"/>
            <a:ext cx="8503920" cy="429768"/>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7" name="Shape 15"/>
          <p:cNvSpPr/>
          <p:nvPr/>
        </p:nvSpPr>
        <p:spPr>
          <a:xfrm>
            <a:off x="320040" y="1847088"/>
            <a:ext cx="502920" cy="429768"/>
          </a:xfrm>
          <a:prstGeom prst="rect">
            <a:avLst/>
          </a:prstGeom>
          <a:solidFill>
            <a:srgbClr val="0F2340"/>
          </a:solidFill>
          <a:ln w="12700">
            <a:solidFill>
              <a:srgbClr val="0F2340"/>
            </a:solidFill>
            <a:prstDash val="solid"/>
          </a:ln>
        </p:spPr>
        <p:txBody>
          <a:bodyPr/>
          <a:lstStyle/>
          <a:p>
            <a:endParaRPr lang="en-US"/>
          </a:p>
        </p:txBody>
      </p:sp>
      <p:sp>
        <p:nvSpPr>
          <p:cNvPr id="18" name="Text 16"/>
          <p:cNvSpPr/>
          <p:nvPr/>
        </p:nvSpPr>
        <p:spPr>
          <a:xfrm>
            <a:off x="320040" y="1847088"/>
            <a:ext cx="502920" cy="429768"/>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III</a:t>
            </a:r>
            <a:endParaRPr lang="en-US" sz="1000" dirty="0"/>
          </a:p>
        </p:txBody>
      </p:sp>
      <p:sp>
        <p:nvSpPr>
          <p:cNvPr id="19" name="Text 17"/>
          <p:cNvSpPr/>
          <p:nvPr/>
        </p:nvSpPr>
        <p:spPr>
          <a:xfrm>
            <a:off x="896112" y="1920240"/>
            <a:ext cx="6675120" cy="292608"/>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The Trigger-Based Review Framework</a:t>
            </a:r>
            <a:endParaRPr lang="en-US" sz="1250" dirty="0"/>
          </a:p>
        </p:txBody>
      </p:sp>
      <p:sp>
        <p:nvSpPr>
          <p:cNvPr id="20" name="Text 18"/>
          <p:cNvSpPr/>
          <p:nvPr/>
        </p:nvSpPr>
        <p:spPr>
          <a:xfrm>
            <a:off x="8138160" y="1920240"/>
            <a:ext cx="594360" cy="292608"/>
          </a:xfrm>
          <a:prstGeom prst="rect">
            <a:avLst/>
          </a:prstGeom>
          <a:noFill/>
          <a:ln/>
        </p:spPr>
        <p:txBody>
          <a:bodyPr wrap="square" rtlCol="0" anchor="ctr"/>
          <a:lstStyle/>
          <a:p>
            <a:pPr marL="0" indent="0" algn="r">
              <a:buNone/>
            </a:pPr>
            <a:r>
              <a:rPr lang="en-US" sz="1200" dirty="0">
                <a:solidFill>
                  <a:srgbClr val="6B7F8F"/>
                </a:solidFill>
                <a:latin typeface="Calibri" pitchFamily="34" charset="0"/>
                <a:ea typeface="Calibri" pitchFamily="34" charset="-122"/>
                <a:cs typeface="Calibri" pitchFamily="34" charset="-120"/>
              </a:rPr>
              <a:t>8 min</a:t>
            </a:r>
            <a:endParaRPr lang="en-US" sz="1200" dirty="0"/>
          </a:p>
        </p:txBody>
      </p:sp>
      <p:sp>
        <p:nvSpPr>
          <p:cNvPr id="21" name="Shape 19"/>
          <p:cNvSpPr/>
          <p:nvPr/>
        </p:nvSpPr>
        <p:spPr>
          <a:xfrm>
            <a:off x="320040" y="2313432"/>
            <a:ext cx="8503920" cy="429768"/>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22" name="Shape 20"/>
          <p:cNvSpPr/>
          <p:nvPr/>
        </p:nvSpPr>
        <p:spPr>
          <a:xfrm>
            <a:off x="320040" y="2313432"/>
            <a:ext cx="502920" cy="429768"/>
          </a:xfrm>
          <a:prstGeom prst="rect">
            <a:avLst/>
          </a:prstGeom>
          <a:solidFill>
            <a:srgbClr val="0F2340"/>
          </a:solidFill>
          <a:ln w="12700">
            <a:solidFill>
              <a:srgbClr val="0F2340"/>
            </a:solidFill>
            <a:prstDash val="solid"/>
          </a:ln>
        </p:spPr>
        <p:txBody>
          <a:bodyPr/>
          <a:lstStyle/>
          <a:p>
            <a:endParaRPr lang="en-US"/>
          </a:p>
        </p:txBody>
      </p:sp>
      <p:sp>
        <p:nvSpPr>
          <p:cNvPr id="23" name="Text 21"/>
          <p:cNvSpPr/>
          <p:nvPr/>
        </p:nvSpPr>
        <p:spPr>
          <a:xfrm>
            <a:off x="320040" y="2313432"/>
            <a:ext cx="502920" cy="429768"/>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IV</a:t>
            </a:r>
            <a:endParaRPr lang="en-US" sz="1000" dirty="0"/>
          </a:p>
        </p:txBody>
      </p:sp>
      <p:sp>
        <p:nvSpPr>
          <p:cNvPr id="24" name="Text 22"/>
          <p:cNvSpPr/>
          <p:nvPr/>
        </p:nvSpPr>
        <p:spPr>
          <a:xfrm>
            <a:off x="896112" y="2386584"/>
            <a:ext cx="6675120" cy="292608"/>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The Calendar-Based Review Architecture</a:t>
            </a:r>
            <a:endParaRPr lang="en-US" sz="1250" dirty="0"/>
          </a:p>
        </p:txBody>
      </p:sp>
      <p:sp>
        <p:nvSpPr>
          <p:cNvPr id="25" name="Text 23"/>
          <p:cNvSpPr/>
          <p:nvPr/>
        </p:nvSpPr>
        <p:spPr>
          <a:xfrm>
            <a:off x="8138160" y="2386584"/>
            <a:ext cx="594360" cy="292608"/>
          </a:xfrm>
          <a:prstGeom prst="rect">
            <a:avLst/>
          </a:prstGeom>
          <a:noFill/>
          <a:ln/>
        </p:spPr>
        <p:txBody>
          <a:bodyPr wrap="square" rtlCol="0" anchor="ctr"/>
          <a:lstStyle/>
          <a:p>
            <a:pPr marL="0" indent="0" algn="r">
              <a:buNone/>
            </a:pPr>
            <a:r>
              <a:rPr lang="en-US" sz="1200" dirty="0">
                <a:solidFill>
                  <a:srgbClr val="6B7F8F"/>
                </a:solidFill>
                <a:latin typeface="Calibri" pitchFamily="34" charset="0"/>
                <a:ea typeface="Calibri" pitchFamily="34" charset="-122"/>
                <a:cs typeface="Calibri" pitchFamily="34" charset="-120"/>
              </a:rPr>
              <a:t>8 min</a:t>
            </a:r>
            <a:endParaRPr lang="en-US" sz="1200" dirty="0"/>
          </a:p>
        </p:txBody>
      </p:sp>
      <p:sp>
        <p:nvSpPr>
          <p:cNvPr id="26" name="Shape 24"/>
          <p:cNvSpPr/>
          <p:nvPr/>
        </p:nvSpPr>
        <p:spPr>
          <a:xfrm>
            <a:off x="320040" y="2779776"/>
            <a:ext cx="8503920" cy="429768"/>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27" name="Shape 25"/>
          <p:cNvSpPr/>
          <p:nvPr/>
        </p:nvSpPr>
        <p:spPr>
          <a:xfrm>
            <a:off x="320040" y="2779776"/>
            <a:ext cx="502920" cy="429768"/>
          </a:xfrm>
          <a:prstGeom prst="rect">
            <a:avLst/>
          </a:prstGeom>
          <a:solidFill>
            <a:srgbClr val="0F2340"/>
          </a:solidFill>
          <a:ln w="12700">
            <a:solidFill>
              <a:srgbClr val="0F2340"/>
            </a:solidFill>
            <a:prstDash val="solid"/>
          </a:ln>
        </p:spPr>
        <p:txBody>
          <a:bodyPr/>
          <a:lstStyle/>
          <a:p>
            <a:endParaRPr lang="en-US"/>
          </a:p>
        </p:txBody>
      </p:sp>
      <p:sp>
        <p:nvSpPr>
          <p:cNvPr id="28" name="Text 26"/>
          <p:cNvSpPr/>
          <p:nvPr/>
        </p:nvSpPr>
        <p:spPr>
          <a:xfrm>
            <a:off x="320040" y="2779776"/>
            <a:ext cx="502920" cy="429768"/>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V</a:t>
            </a:r>
            <a:endParaRPr lang="en-US" sz="1000" dirty="0"/>
          </a:p>
        </p:txBody>
      </p:sp>
      <p:sp>
        <p:nvSpPr>
          <p:cNvPr id="29" name="Text 27"/>
          <p:cNvSpPr/>
          <p:nvPr/>
        </p:nvSpPr>
        <p:spPr>
          <a:xfrm>
            <a:off x="896112" y="2852928"/>
            <a:ext cx="6675120" cy="292608"/>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The Watch List Process</a:t>
            </a:r>
            <a:endParaRPr lang="en-US" sz="1250" dirty="0"/>
          </a:p>
        </p:txBody>
      </p:sp>
      <p:sp>
        <p:nvSpPr>
          <p:cNvPr id="30" name="Text 28"/>
          <p:cNvSpPr/>
          <p:nvPr/>
        </p:nvSpPr>
        <p:spPr>
          <a:xfrm>
            <a:off x="8138160" y="2852928"/>
            <a:ext cx="594360" cy="292608"/>
          </a:xfrm>
          <a:prstGeom prst="rect">
            <a:avLst/>
          </a:prstGeom>
          <a:noFill/>
          <a:ln/>
        </p:spPr>
        <p:txBody>
          <a:bodyPr wrap="square" rtlCol="0" anchor="ctr"/>
          <a:lstStyle/>
          <a:p>
            <a:pPr marL="0" indent="0" algn="r">
              <a:buNone/>
            </a:pPr>
            <a:r>
              <a:rPr lang="en-US" sz="1200" dirty="0">
                <a:solidFill>
                  <a:srgbClr val="6B7F8F"/>
                </a:solidFill>
                <a:latin typeface="Calibri" pitchFamily="34" charset="0"/>
                <a:ea typeface="Calibri" pitchFamily="34" charset="-122"/>
                <a:cs typeface="Calibri" pitchFamily="34" charset="-120"/>
              </a:rPr>
              <a:t>6 min</a:t>
            </a:r>
            <a:endParaRPr lang="en-US" sz="1200" dirty="0"/>
          </a:p>
        </p:txBody>
      </p:sp>
      <p:sp>
        <p:nvSpPr>
          <p:cNvPr id="31" name="Shape 29"/>
          <p:cNvSpPr/>
          <p:nvPr/>
        </p:nvSpPr>
        <p:spPr>
          <a:xfrm>
            <a:off x="320040" y="3246120"/>
            <a:ext cx="8503920" cy="429768"/>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32" name="Shape 30"/>
          <p:cNvSpPr/>
          <p:nvPr/>
        </p:nvSpPr>
        <p:spPr>
          <a:xfrm>
            <a:off x="320040" y="3246120"/>
            <a:ext cx="502920" cy="429768"/>
          </a:xfrm>
          <a:prstGeom prst="rect">
            <a:avLst/>
          </a:prstGeom>
          <a:solidFill>
            <a:srgbClr val="0F2340"/>
          </a:solidFill>
          <a:ln w="12700">
            <a:solidFill>
              <a:srgbClr val="0F2340"/>
            </a:solidFill>
            <a:prstDash val="solid"/>
          </a:ln>
        </p:spPr>
        <p:txBody>
          <a:bodyPr/>
          <a:lstStyle/>
          <a:p>
            <a:endParaRPr lang="en-US"/>
          </a:p>
        </p:txBody>
      </p:sp>
      <p:sp>
        <p:nvSpPr>
          <p:cNvPr id="33" name="Text 31"/>
          <p:cNvSpPr/>
          <p:nvPr/>
        </p:nvSpPr>
        <p:spPr>
          <a:xfrm>
            <a:off x="320040" y="3246120"/>
            <a:ext cx="502920" cy="429768"/>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VI</a:t>
            </a:r>
            <a:endParaRPr lang="en-US" sz="1000" dirty="0"/>
          </a:p>
        </p:txBody>
      </p:sp>
      <p:sp>
        <p:nvSpPr>
          <p:cNvPr id="34" name="Text 32"/>
          <p:cNvSpPr/>
          <p:nvPr/>
        </p:nvSpPr>
        <p:spPr>
          <a:xfrm>
            <a:off x="896112" y="3319272"/>
            <a:ext cx="6675120" cy="292608"/>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Documentation Standards (Examination-Ready)</a:t>
            </a:r>
            <a:endParaRPr lang="en-US" sz="1250" dirty="0"/>
          </a:p>
        </p:txBody>
      </p:sp>
      <p:sp>
        <p:nvSpPr>
          <p:cNvPr id="35" name="Text 33"/>
          <p:cNvSpPr/>
          <p:nvPr/>
        </p:nvSpPr>
        <p:spPr>
          <a:xfrm>
            <a:off x="8138160" y="3319272"/>
            <a:ext cx="594360" cy="292608"/>
          </a:xfrm>
          <a:prstGeom prst="rect">
            <a:avLst/>
          </a:prstGeom>
          <a:noFill/>
          <a:ln/>
        </p:spPr>
        <p:txBody>
          <a:bodyPr wrap="square" rtlCol="0" anchor="ctr"/>
          <a:lstStyle/>
          <a:p>
            <a:pPr marL="0" indent="0" algn="r">
              <a:buNone/>
            </a:pPr>
            <a:r>
              <a:rPr lang="en-US" sz="1200" dirty="0">
                <a:solidFill>
                  <a:srgbClr val="6B7F8F"/>
                </a:solidFill>
                <a:latin typeface="Calibri" pitchFamily="34" charset="0"/>
                <a:ea typeface="Calibri" pitchFamily="34" charset="-122"/>
                <a:cs typeface="Calibri" pitchFamily="34" charset="-120"/>
              </a:rPr>
              <a:t>8 min</a:t>
            </a:r>
            <a:endParaRPr lang="en-US" sz="1200" dirty="0"/>
          </a:p>
        </p:txBody>
      </p:sp>
      <p:sp>
        <p:nvSpPr>
          <p:cNvPr id="36" name="Shape 34"/>
          <p:cNvSpPr/>
          <p:nvPr/>
        </p:nvSpPr>
        <p:spPr>
          <a:xfrm>
            <a:off x="320040" y="3712464"/>
            <a:ext cx="8503920" cy="429768"/>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37" name="Shape 35"/>
          <p:cNvSpPr/>
          <p:nvPr/>
        </p:nvSpPr>
        <p:spPr>
          <a:xfrm>
            <a:off x="320040" y="3712464"/>
            <a:ext cx="502920" cy="429768"/>
          </a:xfrm>
          <a:prstGeom prst="rect">
            <a:avLst/>
          </a:prstGeom>
          <a:solidFill>
            <a:srgbClr val="0F2340"/>
          </a:solidFill>
          <a:ln w="12700">
            <a:solidFill>
              <a:srgbClr val="0F2340"/>
            </a:solidFill>
            <a:prstDash val="solid"/>
          </a:ln>
        </p:spPr>
        <p:txBody>
          <a:bodyPr/>
          <a:lstStyle/>
          <a:p>
            <a:endParaRPr lang="en-US"/>
          </a:p>
        </p:txBody>
      </p:sp>
      <p:sp>
        <p:nvSpPr>
          <p:cNvPr id="38" name="Text 36"/>
          <p:cNvSpPr/>
          <p:nvPr/>
        </p:nvSpPr>
        <p:spPr>
          <a:xfrm>
            <a:off x="320040" y="3712464"/>
            <a:ext cx="502920" cy="429768"/>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VII</a:t>
            </a:r>
            <a:endParaRPr lang="en-US" sz="1000" dirty="0"/>
          </a:p>
        </p:txBody>
      </p:sp>
      <p:sp>
        <p:nvSpPr>
          <p:cNvPr id="39" name="Text 37"/>
          <p:cNvSpPr/>
          <p:nvPr/>
        </p:nvSpPr>
        <p:spPr>
          <a:xfrm>
            <a:off x="896112" y="3785616"/>
            <a:ext cx="6675120" cy="292608"/>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Monitoring in Client Communication</a:t>
            </a:r>
            <a:endParaRPr lang="en-US" sz="1250" dirty="0"/>
          </a:p>
        </p:txBody>
      </p:sp>
      <p:sp>
        <p:nvSpPr>
          <p:cNvPr id="40" name="Text 38"/>
          <p:cNvSpPr/>
          <p:nvPr/>
        </p:nvSpPr>
        <p:spPr>
          <a:xfrm>
            <a:off x="8138160" y="3785616"/>
            <a:ext cx="594360" cy="292608"/>
          </a:xfrm>
          <a:prstGeom prst="rect">
            <a:avLst/>
          </a:prstGeom>
          <a:noFill/>
          <a:ln/>
        </p:spPr>
        <p:txBody>
          <a:bodyPr wrap="square" rtlCol="0" anchor="ctr"/>
          <a:lstStyle/>
          <a:p>
            <a:pPr marL="0" indent="0" algn="r">
              <a:buNone/>
            </a:pPr>
            <a:r>
              <a:rPr lang="en-US" sz="1200" dirty="0">
                <a:solidFill>
                  <a:srgbClr val="6B7F8F"/>
                </a:solidFill>
                <a:latin typeface="Calibri" pitchFamily="34" charset="0"/>
                <a:ea typeface="Calibri" pitchFamily="34" charset="-122"/>
                <a:cs typeface="Calibri" pitchFamily="34" charset="-120"/>
              </a:rPr>
              <a:t>5 min</a:t>
            </a:r>
            <a:endParaRPr lang="en-US" sz="1200" dirty="0"/>
          </a:p>
        </p:txBody>
      </p:sp>
      <p:sp>
        <p:nvSpPr>
          <p:cNvPr id="41" name="Shape 39"/>
          <p:cNvSpPr/>
          <p:nvPr/>
        </p:nvSpPr>
        <p:spPr>
          <a:xfrm>
            <a:off x="320040" y="4178808"/>
            <a:ext cx="8503920" cy="429768"/>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42" name="Shape 40"/>
          <p:cNvSpPr/>
          <p:nvPr/>
        </p:nvSpPr>
        <p:spPr>
          <a:xfrm>
            <a:off x="320040" y="4178808"/>
            <a:ext cx="502920" cy="429768"/>
          </a:xfrm>
          <a:prstGeom prst="rect">
            <a:avLst/>
          </a:prstGeom>
          <a:solidFill>
            <a:srgbClr val="0F2340"/>
          </a:solidFill>
          <a:ln w="12700">
            <a:solidFill>
              <a:srgbClr val="2D6A4F"/>
            </a:solidFill>
            <a:prstDash val="solid"/>
          </a:ln>
        </p:spPr>
        <p:txBody>
          <a:bodyPr/>
          <a:lstStyle/>
          <a:p>
            <a:endParaRPr lang="en-US"/>
          </a:p>
        </p:txBody>
      </p:sp>
      <p:sp>
        <p:nvSpPr>
          <p:cNvPr id="43" name="Text 41"/>
          <p:cNvSpPr/>
          <p:nvPr/>
        </p:nvSpPr>
        <p:spPr>
          <a:xfrm>
            <a:off x="320040" y="4178808"/>
            <a:ext cx="502920" cy="429768"/>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VIII</a:t>
            </a:r>
            <a:endParaRPr lang="en-US" sz="1000" dirty="0"/>
          </a:p>
        </p:txBody>
      </p:sp>
      <p:sp>
        <p:nvSpPr>
          <p:cNvPr id="44" name="Text 42"/>
          <p:cNvSpPr/>
          <p:nvPr/>
        </p:nvSpPr>
        <p:spPr>
          <a:xfrm>
            <a:off x="896112" y="4251960"/>
            <a:ext cx="6675120" cy="292608"/>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Internal vs. Third-Party Monitoring </a:t>
            </a:r>
            <a:endParaRPr lang="en-US" sz="1250" dirty="0"/>
          </a:p>
        </p:txBody>
      </p:sp>
      <p:sp>
        <p:nvSpPr>
          <p:cNvPr id="45" name="Text 43"/>
          <p:cNvSpPr/>
          <p:nvPr/>
        </p:nvSpPr>
        <p:spPr>
          <a:xfrm>
            <a:off x="8138160" y="4251960"/>
            <a:ext cx="594360" cy="292608"/>
          </a:xfrm>
          <a:prstGeom prst="rect">
            <a:avLst/>
          </a:prstGeom>
          <a:noFill/>
          <a:ln/>
        </p:spPr>
        <p:txBody>
          <a:bodyPr wrap="square" rtlCol="0" anchor="ctr"/>
          <a:lstStyle/>
          <a:p>
            <a:pPr marL="0" indent="0" algn="r">
              <a:buNone/>
            </a:pPr>
            <a:r>
              <a:rPr lang="en-US" sz="1200" dirty="0">
                <a:solidFill>
                  <a:srgbClr val="6B7F8F"/>
                </a:solidFill>
                <a:latin typeface="Calibri" pitchFamily="34" charset="0"/>
                <a:ea typeface="Calibri" pitchFamily="34" charset="-122"/>
                <a:cs typeface="Calibri" pitchFamily="34" charset="-120"/>
              </a:rPr>
              <a:t>12 min</a:t>
            </a:r>
            <a:endParaRPr lang="en-US" sz="1200" dirty="0"/>
          </a:p>
        </p:txBody>
      </p:sp>
      <p:sp>
        <p:nvSpPr>
          <p:cNvPr id="46" name="Shape 44"/>
          <p:cNvSpPr/>
          <p:nvPr/>
        </p:nvSpPr>
        <p:spPr>
          <a:xfrm>
            <a:off x="320040" y="4645152"/>
            <a:ext cx="8503920" cy="429768"/>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47" name="Shape 45"/>
          <p:cNvSpPr/>
          <p:nvPr/>
        </p:nvSpPr>
        <p:spPr>
          <a:xfrm>
            <a:off x="320040" y="4645152"/>
            <a:ext cx="502920" cy="429768"/>
          </a:xfrm>
          <a:prstGeom prst="rect">
            <a:avLst/>
          </a:prstGeom>
          <a:solidFill>
            <a:srgbClr val="0F2340"/>
          </a:solidFill>
          <a:ln w="12700">
            <a:solidFill>
              <a:srgbClr val="0F2340"/>
            </a:solidFill>
            <a:prstDash val="solid"/>
          </a:ln>
        </p:spPr>
        <p:txBody>
          <a:bodyPr/>
          <a:lstStyle/>
          <a:p>
            <a:endParaRPr lang="en-US"/>
          </a:p>
        </p:txBody>
      </p:sp>
      <p:sp>
        <p:nvSpPr>
          <p:cNvPr id="48" name="Text 46"/>
          <p:cNvSpPr/>
          <p:nvPr/>
        </p:nvSpPr>
        <p:spPr>
          <a:xfrm>
            <a:off x="320040" y="4645152"/>
            <a:ext cx="502920" cy="429768"/>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IX</a:t>
            </a:r>
            <a:endParaRPr lang="en-US" sz="1000" dirty="0"/>
          </a:p>
        </p:txBody>
      </p:sp>
      <p:sp>
        <p:nvSpPr>
          <p:cNvPr id="49" name="Text 47"/>
          <p:cNvSpPr/>
          <p:nvPr/>
        </p:nvSpPr>
        <p:spPr>
          <a:xfrm>
            <a:off x="896112" y="4718304"/>
            <a:ext cx="6675120" cy="292608"/>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Closing + Q&amp;A</a:t>
            </a:r>
            <a:endParaRPr lang="en-US" sz="1250" dirty="0"/>
          </a:p>
        </p:txBody>
      </p:sp>
      <p:sp>
        <p:nvSpPr>
          <p:cNvPr id="50" name="Text 48"/>
          <p:cNvSpPr/>
          <p:nvPr/>
        </p:nvSpPr>
        <p:spPr>
          <a:xfrm>
            <a:off x="8138160" y="4718304"/>
            <a:ext cx="594360" cy="292608"/>
          </a:xfrm>
          <a:prstGeom prst="rect">
            <a:avLst/>
          </a:prstGeom>
          <a:noFill/>
          <a:ln/>
        </p:spPr>
        <p:txBody>
          <a:bodyPr wrap="square" rtlCol="0" anchor="ctr"/>
          <a:lstStyle/>
          <a:p>
            <a:pPr marL="0" indent="0" algn="r">
              <a:buNone/>
            </a:pPr>
            <a:r>
              <a:rPr lang="en-US" sz="1200" dirty="0">
                <a:solidFill>
                  <a:srgbClr val="6B7F8F"/>
                </a:solidFill>
                <a:latin typeface="Calibri" pitchFamily="34" charset="0"/>
                <a:ea typeface="Calibri" pitchFamily="34" charset="-122"/>
                <a:cs typeface="Calibri" pitchFamily="34" charset="-120"/>
              </a:rPr>
              <a:t>18 min</a:t>
            </a:r>
            <a:endParaRPr lang="en-US" sz="1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786384"/>
          </a:xfrm>
          <a:prstGeom prst="rect">
            <a:avLst/>
          </a:prstGeom>
          <a:solidFill>
            <a:srgbClr val="0F2340"/>
          </a:solidFill>
          <a:ln w="12700">
            <a:solidFill>
              <a:srgbClr val="0F2340"/>
            </a:solidFill>
            <a:prstDash val="solid"/>
          </a:ln>
        </p:spPr>
        <p:txBody>
          <a:bodyPr/>
          <a:lstStyle/>
          <a:p>
            <a:endParaRPr lang="en-US"/>
          </a:p>
        </p:txBody>
      </p:sp>
      <p:sp>
        <p:nvSpPr>
          <p:cNvPr id="3" name="Text 1"/>
          <p:cNvSpPr/>
          <p:nvPr/>
        </p:nvSpPr>
        <p:spPr>
          <a:xfrm>
            <a:off x="365760" y="0"/>
            <a:ext cx="8412480" cy="786384"/>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When You Can’t Exit - Illiquid Investments and the Removal Process</a:t>
            </a:r>
            <a:endParaRPr lang="en-US" sz="2200" dirty="0"/>
          </a:p>
        </p:txBody>
      </p:sp>
      <p:sp>
        <p:nvSpPr>
          <p:cNvPr id="4" name="Shape 2"/>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5" name="Text 3"/>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6" name="Text 4"/>
          <p:cNvSpPr/>
          <p:nvPr/>
        </p:nvSpPr>
        <p:spPr>
          <a:xfrm>
            <a:off x="265452" y="859536"/>
            <a:ext cx="8614694" cy="402336"/>
          </a:xfrm>
          <a:prstGeom prst="rect">
            <a:avLst/>
          </a:prstGeom>
          <a:noFill/>
          <a:ln/>
        </p:spPr>
        <p:txBody>
          <a:bodyPr wrap="square" rtlCol="0" anchor="ctr"/>
          <a:lstStyle/>
          <a:p>
            <a:pPr marL="0" indent="0">
              <a:buNone/>
            </a:pPr>
            <a:r>
              <a:rPr lang="en-US" sz="1350" i="1" dirty="0">
                <a:solidFill>
                  <a:srgbClr val="6B7F8F"/>
                </a:solidFill>
                <a:latin typeface="Calibri" pitchFamily="34" charset="0"/>
                <a:ea typeface="Calibri" pitchFamily="34" charset="-122"/>
                <a:cs typeface="Calibri" pitchFamily="34" charset="-120"/>
              </a:rPr>
              <a:t>“You can’t just remove an illiquid investment from a client’s portfolio.” True - but the process still matters, and here’s why.</a:t>
            </a:r>
            <a:endParaRPr lang="en-US" sz="1350" dirty="0"/>
          </a:p>
        </p:txBody>
      </p:sp>
      <p:sp>
        <p:nvSpPr>
          <p:cNvPr id="7" name="Shape 5"/>
          <p:cNvSpPr/>
          <p:nvPr/>
        </p:nvSpPr>
        <p:spPr>
          <a:xfrm>
            <a:off x="320040" y="1335024"/>
            <a:ext cx="4059936" cy="2322576"/>
          </a:xfrm>
          <a:prstGeom prst="rect">
            <a:avLst/>
          </a:prstGeom>
          <a:solidFill>
            <a:srgbClr val="1A3A5C"/>
          </a:solidFill>
          <a:ln w="12700">
            <a:solidFill>
              <a:srgbClr val="1A3A5C"/>
            </a:solidFill>
            <a:prstDash val="solid"/>
          </a:ln>
          <a:effectLst>
            <a:outerShdw blurRad="76200" dist="25400" dir="8100000" algn="bl" rotWithShape="0">
              <a:srgbClr val="000000">
                <a:alpha val="10000"/>
              </a:srgbClr>
            </a:outerShdw>
          </a:effectLst>
        </p:spPr>
        <p:txBody>
          <a:bodyPr/>
          <a:lstStyle/>
          <a:p>
            <a:endParaRPr lang="en-US"/>
          </a:p>
        </p:txBody>
      </p:sp>
      <p:sp>
        <p:nvSpPr>
          <p:cNvPr id="8" name="Shape 6"/>
          <p:cNvSpPr/>
          <p:nvPr/>
        </p:nvSpPr>
        <p:spPr>
          <a:xfrm>
            <a:off x="320040" y="1335024"/>
            <a:ext cx="4059936" cy="384048"/>
          </a:xfrm>
          <a:prstGeom prst="rect">
            <a:avLst/>
          </a:prstGeom>
          <a:solidFill>
            <a:srgbClr val="B8924A"/>
          </a:solidFill>
          <a:ln w="12700">
            <a:solidFill>
              <a:srgbClr val="B8924A"/>
            </a:solidFill>
            <a:prstDash val="solid"/>
          </a:ln>
        </p:spPr>
        <p:txBody>
          <a:bodyPr/>
          <a:lstStyle/>
          <a:p>
            <a:endParaRPr lang="en-US"/>
          </a:p>
        </p:txBody>
      </p:sp>
      <p:sp>
        <p:nvSpPr>
          <p:cNvPr id="9" name="Text 7"/>
          <p:cNvSpPr/>
          <p:nvPr/>
        </p:nvSpPr>
        <p:spPr>
          <a:xfrm>
            <a:off x="411480" y="1335024"/>
            <a:ext cx="3877056" cy="384048"/>
          </a:xfrm>
          <a:prstGeom prst="rect">
            <a:avLst/>
          </a:prstGeom>
          <a:noFill/>
          <a:ln/>
        </p:spPr>
        <p:txBody>
          <a:bodyPr wrap="square" rtlCol="0" anchor="ctr"/>
          <a:lstStyle/>
          <a:p>
            <a:pPr marL="0" indent="0">
              <a:buNone/>
            </a:pPr>
            <a:r>
              <a:rPr lang="en-US" sz="1150" b="1" dirty="0">
                <a:solidFill>
                  <a:srgbClr val="0F2340"/>
                </a:solidFill>
                <a:latin typeface="Georgia" pitchFamily="34" charset="0"/>
                <a:ea typeface="Georgia" pitchFamily="34" charset="-122"/>
                <a:cs typeface="Georgia" pitchFamily="34" charset="-120"/>
              </a:rPr>
              <a:t>CONSIDERATION </a:t>
            </a:r>
            <a:r>
              <a:rPr lang="en-US" sz="1300" b="1" dirty="0">
                <a:solidFill>
                  <a:srgbClr val="0F2340"/>
                </a:solidFill>
                <a:latin typeface="Georgia" pitchFamily="34" charset="0"/>
                <a:ea typeface="Georgia" pitchFamily="34" charset="-122"/>
                <a:cs typeface="Georgia" pitchFamily="34" charset="-120"/>
              </a:rPr>
              <a:t>1</a:t>
            </a:r>
            <a:r>
              <a:rPr lang="en-US" sz="1150" b="1" dirty="0">
                <a:solidFill>
                  <a:srgbClr val="0F2340"/>
                </a:solidFill>
                <a:latin typeface="Georgia" pitchFamily="34" charset="0"/>
                <a:ea typeface="Georgia" pitchFamily="34" charset="-122"/>
                <a:cs typeface="Georgia" pitchFamily="34" charset="-120"/>
              </a:rPr>
              <a:t> - THE DEFENSE</a:t>
            </a:r>
            <a:endParaRPr lang="en-US" sz="1150" dirty="0"/>
          </a:p>
        </p:txBody>
      </p:sp>
      <p:sp>
        <p:nvSpPr>
          <p:cNvPr id="10" name="Text 8"/>
          <p:cNvSpPr/>
          <p:nvPr/>
        </p:nvSpPr>
        <p:spPr>
          <a:xfrm>
            <a:off x="475488" y="1783080"/>
            <a:ext cx="3822192" cy="274320"/>
          </a:xfrm>
          <a:prstGeom prst="rect">
            <a:avLst/>
          </a:prstGeom>
          <a:noFill/>
          <a:ln/>
        </p:spPr>
        <p:txBody>
          <a:bodyPr wrap="square" rtlCol="0" anchor="ctr"/>
          <a:lstStyle/>
          <a:p>
            <a:pPr marL="0" indent="0">
              <a:buNone/>
            </a:pPr>
            <a:r>
              <a:rPr lang="en-US" sz="1200" b="1" i="1" dirty="0">
                <a:solidFill>
                  <a:srgbClr val="D4A96A"/>
                </a:solidFill>
                <a:latin typeface="Georgia" pitchFamily="34" charset="0"/>
                <a:ea typeface="Georgia" pitchFamily="34" charset="-122"/>
                <a:cs typeface="Georgia" pitchFamily="34" charset="-120"/>
              </a:rPr>
              <a:t>When an investment goes bad, you need to demonstrate:</a:t>
            </a:r>
            <a:endParaRPr lang="en-US" sz="1200" dirty="0"/>
          </a:p>
        </p:txBody>
      </p:sp>
      <p:sp>
        <p:nvSpPr>
          <p:cNvPr id="11" name="Shape 9"/>
          <p:cNvSpPr/>
          <p:nvPr/>
        </p:nvSpPr>
        <p:spPr>
          <a:xfrm>
            <a:off x="502920" y="2194238"/>
            <a:ext cx="91440" cy="91440"/>
          </a:xfrm>
          <a:prstGeom prst="ellipse">
            <a:avLst/>
          </a:prstGeom>
          <a:solidFill>
            <a:srgbClr val="B8924A"/>
          </a:solidFill>
          <a:ln w="12700">
            <a:solidFill>
              <a:srgbClr val="B8924A"/>
            </a:solidFill>
            <a:prstDash val="solid"/>
          </a:ln>
        </p:spPr>
        <p:txBody>
          <a:bodyPr/>
          <a:lstStyle/>
          <a:p>
            <a:endParaRPr lang="en-US"/>
          </a:p>
        </p:txBody>
      </p:sp>
      <p:sp>
        <p:nvSpPr>
          <p:cNvPr id="12" name="Text 10"/>
          <p:cNvSpPr/>
          <p:nvPr/>
        </p:nvSpPr>
        <p:spPr>
          <a:xfrm>
            <a:off x="676656" y="2084832"/>
            <a:ext cx="3566160" cy="292608"/>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What you knew</a:t>
            </a:r>
            <a:endParaRPr lang="en-US" sz="1300" dirty="0"/>
          </a:p>
        </p:txBody>
      </p:sp>
      <p:sp>
        <p:nvSpPr>
          <p:cNvPr id="13" name="Shape 11"/>
          <p:cNvSpPr/>
          <p:nvPr/>
        </p:nvSpPr>
        <p:spPr>
          <a:xfrm>
            <a:off x="502920" y="2523422"/>
            <a:ext cx="91440" cy="91440"/>
          </a:xfrm>
          <a:prstGeom prst="ellipse">
            <a:avLst/>
          </a:prstGeom>
          <a:solidFill>
            <a:srgbClr val="B8924A"/>
          </a:solidFill>
          <a:ln w="12700">
            <a:solidFill>
              <a:srgbClr val="B8924A"/>
            </a:solidFill>
            <a:prstDash val="solid"/>
          </a:ln>
        </p:spPr>
        <p:txBody>
          <a:bodyPr/>
          <a:lstStyle/>
          <a:p>
            <a:endParaRPr lang="en-US"/>
          </a:p>
        </p:txBody>
      </p:sp>
      <p:sp>
        <p:nvSpPr>
          <p:cNvPr id="14" name="Text 12"/>
          <p:cNvSpPr/>
          <p:nvPr/>
        </p:nvSpPr>
        <p:spPr>
          <a:xfrm>
            <a:off x="676656" y="2414016"/>
            <a:ext cx="3566160" cy="292608"/>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When you knew it</a:t>
            </a:r>
            <a:endParaRPr lang="en-US" sz="1300" dirty="0"/>
          </a:p>
        </p:txBody>
      </p:sp>
      <p:sp>
        <p:nvSpPr>
          <p:cNvPr id="15" name="Shape 13"/>
          <p:cNvSpPr/>
          <p:nvPr/>
        </p:nvSpPr>
        <p:spPr>
          <a:xfrm>
            <a:off x="502920" y="2852606"/>
            <a:ext cx="91440" cy="91440"/>
          </a:xfrm>
          <a:prstGeom prst="ellipse">
            <a:avLst/>
          </a:prstGeom>
          <a:solidFill>
            <a:srgbClr val="B8924A"/>
          </a:solidFill>
          <a:ln w="12700">
            <a:solidFill>
              <a:srgbClr val="B8924A"/>
            </a:solidFill>
            <a:prstDash val="solid"/>
          </a:ln>
        </p:spPr>
        <p:txBody>
          <a:bodyPr/>
          <a:lstStyle/>
          <a:p>
            <a:endParaRPr lang="en-US"/>
          </a:p>
        </p:txBody>
      </p:sp>
      <p:sp>
        <p:nvSpPr>
          <p:cNvPr id="16" name="Text 14"/>
          <p:cNvSpPr/>
          <p:nvPr/>
        </p:nvSpPr>
        <p:spPr>
          <a:xfrm>
            <a:off x="676656" y="2743200"/>
            <a:ext cx="3566160" cy="292608"/>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What you did about it</a:t>
            </a:r>
            <a:endParaRPr lang="en-US" sz="1300" dirty="0"/>
          </a:p>
        </p:txBody>
      </p:sp>
      <p:sp>
        <p:nvSpPr>
          <p:cNvPr id="17" name="Text 15"/>
          <p:cNvSpPr/>
          <p:nvPr/>
        </p:nvSpPr>
        <p:spPr>
          <a:xfrm>
            <a:off x="475488" y="3136392"/>
            <a:ext cx="3822192" cy="438912"/>
          </a:xfrm>
          <a:prstGeom prst="rect">
            <a:avLst/>
          </a:prstGeom>
          <a:noFill/>
          <a:ln/>
        </p:spPr>
        <p:txBody>
          <a:bodyPr wrap="square" rtlCol="0" anchor="ctr"/>
          <a:lstStyle/>
          <a:p>
            <a:pPr marL="0" indent="0">
              <a:buNone/>
            </a:pPr>
            <a:r>
              <a:rPr lang="en-US" sz="1150" i="1" dirty="0">
                <a:solidFill>
                  <a:srgbClr val="D4A96A"/>
                </a:solidFill>
                <a:latin typeface="Calibri" pitchFamily="34" charset="0"/>
                <a:ea typeface="Calibri" pitchFamily="34" charset="-122"/>
                <a:cs typeface="Calibri" pitchFamily="34" charset="-120"/>
              </a:rPr>
              <a:t>A documented process you followed demonstrates you were paying attention and did all you could - to your client and to regulators.</a:t>
            </a:r>
            <a:endParaRPr lang="en-US" sz="1150" dirty="0"/>
          </a:p>
        </p:txBody>
      </p:sp>
      <p:sp>
        <p:nvSpPr>
          <p:cNvPr id="18" name="Shape 16"/>
          <p:cNvSpPr/>
          <p:nvPr/>
        </p:nvSpPr>
        <p:spPr>
          <a:xfrm>
            <a:off x="4590288" y="1335024"/>
            <a:ext cx="4206240" cy="2322576"/>
          </a:xfrm>
          <a:prstGeom prst="rect">
            <a:avLst/>
          </a:prstGeom>
          <a:solidFill>
            <a:srgbClr val="4A0E0E"/>
          </a:solidFill>
          <a:ln w="12700">
            <a:solidFill>
              <a:srgbClr val="4A0E0E"/>
            </a:solidFill>
            <a:prstDash val="solid"/>
          </a:ln>
          <a:effectLst>
            <a:outerShdw blurRad="76200" dist="25400" dir="8100000" algn="bl" rotWithShape="0">
              <a:srgbClr val="000000">
                <a:alpha val="10000"/>
              </a:srgbClr>
            </a:outerShdw>
          </a:effectLst>
        </p:spPr>
        <p:txBody>
          <a:bodyPr/>
          <a:lstStyle/>
          <a:p>
            <a:endParaRPr lang="en-US"/>
          </a:p>
        </p:txBody>
      </p:sp>
      <p:sp>
        <p:nvSpPr>
          <p:cNvPr id="19" name="Shape 17"/>
          <p:cNvSpPr/>
          <p:nvPr/>
        </p:nvSpPr>
        <p:spPr>
          <a:xfrm>
            <a:off x="4590288" y="1335024"/>
            <a:ext cx="4206240" cy="384048"/>
          </a:xfrm>
          <a:prstGeom prst="rect">
            <a:avLst/>
          </a:prstGeom>
          <a:solidFill>
            <a:srgbClr val="7A1C1C"/>
          </a:solidFill>
          <a:ln w="12700">
            <a:solidFill>
              <a:srgbClr val="7A1C1C"/>
            </a:solidFill>
            <a:prstDash val="solid"/>
          </a:ln>
        </p:spPr>
        <p:txBody>
          <a:bodyPr/>
          <a:lstStyle/>
          <a:p>
            <a:endParaRPr lang="en-US"/>
          </a:p>
        </p:txBody>
      </p:sp>
      <p:sp>
        <p:nvSpPr>
          <p:cNvPr id="20" name="Text 18"/>
          <p:cNvSpPr/>
          <p:nvPr/>
        </p:nvSpPr>
        <p:spPr>
          <a:xfrm>
            <a:off x="4681728" y="1335024"/>
            <a:ext cx="4023360" cy="384048"/>
          </a:xfrm>
          <a:prstGeom prst="rect">
            <a:avLst/>
          </a:prstGeom>
          <a:noFill/>
          <a:ln/>
        </p:spPr>
        <p:txBody>
          <a:bodyPr wrap="square" rtlCol="0" anchor="ctr"/>
          <a:lstStyle/>
          <a:p>
            <a:pPr marL="0" indent="0">
              <a:buNone/>
            </a:pPr>
            <a:r>
              <a:rPr lang="en-US" sz="1150" b="1" dirty="0">
                <a:solidFill>
                  <a:srgbClr val="FFFFFF"/>
                </a:solidFill>
                <a:latin typeface="Georgia" pitchFamily="34" charset="0"/>
                <a:ea typeface="Georgia" pitchFamily="34" charset="-122"/>
                <a:cs typeface="Georgia" pitchFamily="34" charset="-120"/>
              </a:rPr>
              <a:t>CONSIDERATION </a:t>
            </a:r>
            <a:r>
              <a:rPr lang="en-US" sz="1350" b="1" dirty="0">
                <a:solidFill>
                  <a:srgbClr val="FFFFFF"/>
                </a:solidFill>
                <a:latin typeface="Georgia" pitchFamily="34" charset="0"/>
                <a:ea typeface="Georgia" pitchFamily="34" charset="-122"/>
                <a:cs typeface="Georgia" pitchFamily="34" charset="-120"/>
              </a:rPr>
              <a:t>2</a:t>
            </a:r>
            <a:r>
              <a:rPr lang="en-US" sz="1150" b="1" dirty="0">
                <a:solidFill>
                  <a:srgbClr val="FFFFFF"/>
                </a:solidFill>
                <a:latin typeface="Georgia" pitchFamily="34" charset="0"/>
                <a:ea typeface="Georgia" pitchFamily="34" charset="-122"/>
                <a:cs typeface="Georgia" pitchFamily="34" charset="-120"/>
              </a:rPr>
              <a:t> - THE PROTECTION</a:t>
            </a:r>
            <a:endParaRPr lang="en-US" sz="1150" dirty="0"/>
          </a:p>
        </p:txBody>
      </p:sp>
      <p:sp>
        <p:nvSpPr>
          <p:cNvPr id="21" name="Text 19"/>
          <p:cNvSpPr/>
          <p:nvPr/>
        </p:nvSpPr>
        <p:spPr>
          <a:xfrm>
            <a:off x="4663440" y="1783080"/>
            <a:ext cx="4041648" cy="274320"/>
          </a:xfrm>
          <a:prstGeom prst="rect">
            <a:avLst/>
          </a:prstGeom>
          <a:noFill/>
          <a:ln/>
        </p:spPr>
        <p:txBody>
          <a:bodyPr wrap="square" rtlCol="0" anchor="ctr"/>
          <a:lstStyle/>
          <a:p>
            <a:pPr marL="0" indent="0">
              <a:buNone/>
            </a:pPr>
            <a:r>
              <a:rPr lang="en-US" sz="1200" b="1" i="1" dirty="0">
                <a:solidFill>
                  <a:srgbClr val="D4A96A"/>
                </a:solidFill>
                <a:latin typeface="Georgia" pitchFamily="34" charset="0"/>
                <a:ea typeface="Georgia" pitchFamily="34" charset="-122"/>
                <a:cs typeface="Georgia" pitchFamily="34" charset="-120"/>
              </a:rPr>
              <a:t>Removal immediately triggers two protections:</a:t>
            </a:r>
            <a:endParaRPr lang="en-US" sz="1200" dirty="0"/>
          </a:p>
        </p:txBody>
      </p:sp>
      <p:sp>
        <p:nvSpPr>
          <p:cNvPr id="22" name="Shape 20"/>
          <p:cNvSpPr/>
          <p:nvPr/>
        </p:nvSpPr>
        <p:spPr>
          <a:xfrm>
            <a:off x="4700016" y="2162441"/>
            <a:ext cx="91440" cy="91440"/>
          </a:xfrm>
          <a:prstGeom prst="ellipse">
            <a:avLst/>
          </a:prstGeom>
          <a:solidFill>
            <a:srgbClr val="D4A96A"/>
          </a:solidFill>
          <a:ln w="12700">
            <a:solidFill>
              <a:srgbClr val="D4A96A"/>
            </a:solidFill>
            <a:prstDash val="solid"/>
          </a:ln>
        </p:spPr>
        <p:txBody>
          <a:bodyPr/>
          <a:lstStyle/>
          <a:p>
            <a:endParaRPr lang="en-US"/>
          </a:p>
        </p:txBody>
      </p:sp>
      <p:sp>
        <p:nvSpPr>
          <p:cNvPr id="23" name="Text 21"/>
          <p:cNvSpPr/>
          <p:nvPr/>
        </p:nvSpPr>
        <p:spPr>
          <a:xfrm>
            <a:off x="4864608" y="2093976"/>
            <a:ext cx="3840480" cy="237744"/>
          </a:xfrm>
          <a:prstGeom prst="rect">
            <a:avLst/>
          </a:prstGeom>
          <a:noFill/>
          <a:ln/>
        </p:spPr>
        <p:txBody>
          <a:bodyPr wrap="square" rtlCol="0" anchor="ctr"/>
          <a:lstStyle/>
          <a:p>
            <a:pPr marL="0" indent="0">
              <a:buNone/>
            </a:pPr>
            <a:r>
              <a:rPr lang="en-US" sz="1150" b="1" dirty="0">
                <a:solidFill>
                  <a:srgbClr val="FFFFFF"/>
                </a:solidFill>
                <a:latin typeface="Georgia" pitchFamily="34" charset="0"/>
                <a:ea typeface="Georgia" pitchFamily="34" charset="-122"/>
                <a:cs typeface="Georgia" pitchFamily="34" charset="-120"/>
              </a:rPr>
              <a:t>Halts further allocations</a:t>
            </a:r>
            <a:endParaRPr lang="en-US" sz="1150" dirty="0"/>
          </a:p>
        </p:txBody>
      </p:sp>
      <p:sp>
        <p:nvSpPr>
          <p:cNvPr id="24" name="Text 22"/>
          <p:cNvSpPr/>
          <p:nvPr/>
        </p:nvSpPr>
        <p:spPr>
          <a:xfrm>
            <a:off x="4864608" y="2263485"/>
            <a:ext cx="3840480" cy="237744"/>
          </a:xfrm>
          <a:prstGeom prst="rect">
            <a:avLst/>
          </a:prstGeom>
          <a:noFill/>
          <a:ln/>
        </p:spPr>
        <p:txBody>
          <a:bodyPr wrap="square" rtlCol="0" anchor="ctr"/>
          <a:lstStyle/>
          <a:p>
            <a:pPr marL="0" indent="0">
              <a:buNone/>
            </a:pPr>
            <a:r>
              <a:rPr lang="en-US" sz="1150" dirty="0">
                <a:solidFill>
                  <a:srgbClr val="D4A96A"/>
                </a:solidFill>
                <a:latin typeface="Calibri" pitchFamily="34" charset="0"/>
                <a:ea typeface="Calibri" pitchFamily="34" charset="-122"/>
                <a:cs typeface="Calibri" pitchFamily="34" charset="-120"/>
              </a:rPr>
              <a:t>No additional client capital enters the same program.</a:t>
            </a:r>
            <a:endParaRPr lang="en-US" sz="1150" dirty="0"/>
          </a:p>
        </p:txBody>
      </p:sp>
      <p:sp>
        <p:nvSpPr>
          <p:cNvPr id="25" name="Shape 23"/>
          <p:cNvSpPr/>
          <p:nvPr/>
        </p:nvSpPr>
        <p:spPr>
          <a:xfrm>
            <a:off x="4700016" y="2674505"/>
            <a:ext cx="91440" cy="91440"/>
          </a:xfrm>
          <a:prstGeom prst="ellipse">
            <a:avLst/>
          </a:prstGeom>
          <a:solidFill>
            <a:srgbClr val="D4A96A"/>
          </a:solidFill>
          <a:ln w="12700">
            <a:solidFill>
              <a:srgbClr val="D4A96A"/>
            </a:solidFill>
            <a:prstDash val="solid"/>
          </a:ln>
        </p:spPr>
        <p:txBody>
          <a:bodyPr/>
          <a:lstStyle/>
          <a:p>
            <a:endParaRPr lang="en-US"/>
          </a:p>
        </p:txBody>
      </p:sp>
      <p:sp>
        <p:nvSpPr>
          <p:cNvPr id="26" name="Text 24"/>
          <p:cNvSpPr/>
          <p:nvPr/>
        </p:nvSpPr>
        <p:spPr>
          <a:xfrm>
            <a:off x="4864608" y="2606040"/>
            <a:ext cx="3840480" cy="237744"/>
          </a:xfrm>
          <a:prstGeom prst="rect">
            <a:avLst/>
          </a:prstGeom>
          <a:noFill/>
          <a:ln/>
        </p:spPr>
        <p:txBody>
          <a:bodyPr wrap="square" rtlCol="0" anchor="ctr"/>
          <a:lstStyle/>
          <a:p>
            <a:pPr marL="0" indent="0">
              <a:buNone/>
            </a:pPr>
            <a:r>
              <a:rPr lang="en-US" sz="1150" b="1" dirty="0">
                <a:solidFill>
                  <a:srgbClr val="FFFFFF"/>
                </a:solidFill>
                <a:latin typeface="Georgia" pitchFamily="34" charset="0"/>
                <a:ea typeface="Georgia" pitchFamily="34" charset="-122"/>
                <a:cs typeface="Georgia" pitchFamily="34" charset="-120"/>
              </a:rPr>
              <a:t>Triggers watch list for sponsor’s other programs</a:t>
            </a:r>
            <a:endParaRPr lang="en-US" sz="1150" dirty="0"/>
          </a:p>
        </p:txBody>
      </p:sp>
      <p:sp>
        <p:nvSpPr>
          <p:cNvPr id="27" name="Text 25"/>
          <p:cNvSpPr/>
          <p:nvPr/>
        </p:nvSpPr>
        <p:spPr>
          <a:xfrm>
            <a:off x="4864608" y="2843784"/>
            <a:ext cx="3840480" cy="329184"/>
          </a:xfrm>
          <a:prstGeom prst="rect">
            <a:avLst/>
          </a:prstGeom>
          <a:noFill/>
          <a:ln/>
        </p:spPr>
        <p:txBody>
          <a:bodyPr wrap="square" rtlCol="0" anchor="ctr"/>
          <a:lstStyle/>
          <a:p>
            <a:pPr marL="0" indent="0">
              <a:buNone/>
            </a:pPr>
            <a:r>
              <a:rPr lang="en-US" sz="1100" dirty="0">
                <a:solidFill>
                  <a:srgbClr val="D4A96A"/>
                </a:solidFill>
                <a:latin typeface="Calibri" pitchFamily="34" charset="0"/>
                <a:ea typeface="Calibri" pitchFamily="34" charset="-122"/>
                <a:cs typeface="Calibri" pitchFamily="34" charset="-120"/>
              </a:rPr>
              <a:t>Assess whether the issue is isolated to one program or systemic across the sponsor entity.</a:t>
            </a:r>
            <a:endParaRPr lang="en-US" sz="1100" dirty="0"/>
          </a:p>
        </p:txBody>
      </p:sp>
      <p:sp>
        <p:nvSpPr>
          <p:cNvPr id="28" name="Text 26"/>
          <p:cNvSpPr/>
          <p:nvPr/>
        </p:nvSpPr>
        <p:spPr>
          <a:xfrm>
            <a:off x="4663440" y="3246120"/>
            <a:ext cx="4041648" cy="329184"/>
          </a:xfrm>
          <a:prstGeom prst="rect">
            <a:avLst/>
          </a:prstGeom>
          <a:noFill/>
          <a:ln/>
        </p:spPr>
        <p:txBody>
          <a:bodyPr wrap="square" rtlCol="0" anchor="ctr"/>
          <a:lstStyle/>
          <a:p>
            <a:pPr marL="0" indent="0">
              <a:buNone/>
            </a:pPr>
            <a:r>
              <a:rPr lang="en-US" sz="1050" i="1" dirty="0">
                <a:solidFill>
                  <a:srgbClr val="D4A96A"/>
                </a:solidFill>
                <a:latin typeface="Calibri" pitchFamily="34" charset="0"/>
                <a:ea typeface="Calibri" pitchFamily="34" charset="-122"/>
                <a:cs typeface="Calibri" pitchFamily="34" charset="-120"/>
              </a:rPr>
              <a:t>The $500K is a struggle. The process may have prevented far larger exposure.</a:t>
            </a:r>
            <a:endParaRPr lang="en-US" sz="1050" dirty="0"/>
          </a:p>
        </p:txBody>
      </p:sp>
      <p:sp>
        <p:nvSpPr>
          <p:cNvPr id="29" name="Shape 27"/>
          <p:cNvSpPr/>
          <p:nvPr/>
        </p:nvSpPr>
        <p:spPr>
          <a:xfrm>
            <a:off x="320040" y="3749040"/>
            <a:ext cx="8476488" cy="969264"/>
          </a:xfrm>
          <a:prstGeom prst="rect">
            <a:avLst/>
          </a:prstGeom>
          <a:solidFill>
            <a:srgbClr val="0F2340"/>
          </a:solidFill>
          <a:ln w="12700">
            <a:solidFill>
              <a:srgbClr val="0F2340"/>
            </a:solidFill>
            <a:prstDash val="solid"/>
          </a:ln>
          <a:effectLst>
            <a:outerShdw blurRad="76200" dist="25400" dir="8100000" algn="bl" rotWithShape="0">
              <a:srgbClr val="000000">
                <a:alpha val="10000"/>
              </a:srgbClr>
            </a:outerShdw>
          </a:effectLst>
        </p:spPr>
        <p:txBody>
          <a:bodyPr/>
          <a:lstStyle/>
          <a:p>
            <a:endParaRPr lang="en-US"/>
          </a:p>
        </p:txBody>
      </p:sp>
      <p:sp>
        <p:nvSpPr>
          <p:cNvPr id="30" name="Shape 28"/>
          <p:cNvSpPr/>
          <p:nvPr/>
        </p:nvSpPr>
        <p:spPr>
          <a:xfrm>
            <a:off x="320040" y="3749040"/>
            <a:ext cx="73152" cy="969264"/>
          </a:xfrm>
          <a:prstGeom prst="rect">
            <a:avLst/>
          </a:prstGeom>
          <a:solidFill>
            <a:srgbClr val="B8924A"/>
          </a:solidFill>
          <a:ln w="12700">
            <a:solidFill>
              <a:srgbClr val="B8924A"/>
            </a:solidFill>
            <a:prstDash val="solid"/>
          </a:ln>
        </p:spPr>
        <p:txBody>
          <a:bodyPr/>
          <a:lstStyle/>
          <a:p>
            <a:endParaRPr lang="en-US"/>
          </a:p>
        </p:txBody>
      </p:sp>
      <p:sp>
        <p:nvSpPr>
          <p:cNvPr id="31" name="Text 29"/>
          <p:cNvSpPr/>
          <p:nvPr/>
        </p:nvSpPr>
        <p:spPr>
          <a:xfrm>
            <a:off x="512064" y="3785616"/>
            <a:ext cx="8202168" cy="804672"/>
          </a:xfrm>
          <a:prstGeom prst="rect">
            <a:avLst/>
          </a:prstGeom>
          <a:noFill/>
          <a:ln/>
        </p:spPr>
        <p:txBody>
          <a:bodyPr wrap="square" rtlCol="0" anchor="ctr"/>
          <a:lstStyle/>
          <a:p>
            <a:pPr marL="0" indent="0">
              <a:buNone/>
            </a:pPr>
            <a:r>
              <a:rPr lang="en-US" sz="1300" b="1" dirty="0">
                <a:solidFill>
                  <a:srgbClr val="FFFFFF"/>
                </a:solidFill>
                <a:latin typeface="Georgia" pitchFamily="34" charset="0"/>
                <a:ea typeface="Georgia" pitchFamily="34" charset="-122"/>
                <a:cs typeface="Georgia" pitchFamily="34" charset="-120"/>
              </a:rPr>
              <a:t>KEY PRINCIPLE  - The fact that you cannot exit immediately does not relieve you of the obligation to make a documented, client-specific judgment about how to manage the position.</a:t>
            </a:r>
            <a:endParaRPr lang="en-US" sz="13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7">
    <p:bg>
      <p:bgPr>
        <a:solidFill>
          <a:srgbClr val="0F2340"/>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924A"/>
          </a:solidFill>
          <a:ln w="12700">
            <a:solidFill>
              <a:srgbClr val="B8924A"/>
            </a:solidFill>
            <a:prstDash val="solid"/>
          </a:ln>
        </p:spPr>
        <p:txBody>
          <a:bodyPr/>
          <a:lstStyle/>
          <a:p>
            <a:endParaRPr lang="en-US"/>
          </a:p>
        </p:txBody>
      </p:sp>
      <p:sp>
        <p:nvSpPr>
          <p:cNvPr id="3" name="Shape 1"/>
          <p:cNvSpPr/>
          <p:nvPr/>
        </p:nvSpPr>
        <p:spPr>
          <a:xfrm>
            <a:off x="164592" y="1371600"/>
            <a:ext cx="8979408" cy="2606040"/>
          </a:xfrm>
          <a:prstGeom prst="rect">
            <a:avLst/>
          </a:prstGeom>
          <a:solidFill>
            <a:srgbClr val="1A3A5C"/>
          </a:solidFill>
          <a:ln w="12700">
            <a:solidFill>
              <a:srgbClr val="1A3A5C"/>
            </a:solidFill>
            <a:prstDash val="solid"/>
          </a:ln>
        </p:spPr>
        <p:txBody>
          <a:bodyPr/>
          <a:lstStyle/>
          <a:p>
            <a:endParaRPr lang="en-US"/>
          </a:p>
        </p:txBody>
      </p:sp>
      <p:sp>
        <p:nvSpPr>
          <p:cNvPr id="4" name="Text 2"/>
          <p:cNvSpPr/>
          <p:nvPr/>
        </p:nvSpPr>
        <p:spPr>
          <a:xfrm>
            <a:off x="457200" y="320040"/>
            <a:ext cx="8229600" cy="365760"/>
          </a:xfrm>
          <a:prstGeom prst="rect">
            <a:avLst/>
          </a:prstGeom>
          <a:noFill/>
          <a:ln/>
        </p:spPr>
        <p:txBody>
          <a:bodyPr wrap="square" rtlCol="0" anchor="ctr"/>
          <a:lstStyle/>
          <a:p>
            <a:pPr marL="0" indent="0">
              <a:buNone/>
            </a:pPr>
            <a:r>
              <a:rPr lang="en-US" sz="1100" b="1" kern="0" spc="500" dirty="0">
                <a:solidFill>
                  <a:srgbClr val="B8924A"/>
                </a:solidFill>
                <a:latin typeface="Georgia" pitchFamily="34" charset="0"/>
                <a:ea typeface="Georgia" pitchFamily="34" charset="-122"/>
                <a:cs typeface="Georgia" pitchFamily="34" charset="-120"/>
              </a:rPr>
              <a:t>SECTION VI</a:t>
            </a:r>
            <a:endParaRPr lang="en-US" sz="1100" dirty="0"/>
          </a:p>
        </p:txBody>
      </p:sp>
      <p:sp>
        <p:nvSpPr>
          <p:cNvPr id="5" name="Text 3"/>
          <p:cNvSpPr/>
          <p:nvPr/>
        </p:nvSpPr>
        <p:spPr>
          <a:xfrm>
            <a:off x="457200" y="1508760"/>
            <a:ext cx="8229600" cy="150876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Documentation Standards</a:t>
            </a:r>
            <a:endParaRPr lang="en-US" sz="3000" dirty="0"/>
          </a:p>
        </p:txBody>
      </p:sp>
      <p:sp>
        <p:nvSpPr>
          <p:cNvPr id="6" name="Text 4"/>
          <p:cNvSpPr/>
          <p:nvPr/>
        </p:nvSpPr>
        <p:spPr>
          <a:xfrm>
            <a:off x="457200" y="3108960"/>
            <a:ext cx="8229600" cy="502920"/>
          </a:xfrm>
          <a:prstGeom prst="rect">
            <a:avLst/>
          </a:prstGeom>
          <a:noFill/>
          <a:ln/>
        </p:spPr>
        <p:txBody>
          <a:bodyPr wrap="square" rtlCol="0" anchor="ctr"/>
          <a:lstStyle/>
          <a:p>
            <a:pPr marL="0" indent="0">
              <a:buNone/>
            </a:pPr>
            <a:r>
              <a:rPr lang="en-US" sz="1500" i="1" dirty="0">
                <a:solidFill>
                  <a:srgbClr val="D4A96A"/>
                </a:solidFill>
                <a:latin typeface="Calibri" pitchFamily="34" charset="0"/>
                <a:ea typeface="Calibri" pitchFamily="34" charset="-122"/>
                <a:cs typeface="Calibri" pitchFamily="34" charset="-120"/>
              </a:rPr>
              <a:t>Six elements · The self-explanatory test · The examination-ready standard</a:t>
            </a:r>
            <a:endParaRPr lang="en-US" sz="1500" dirty="0"/>
          </a:p>
        </p:txBody>
      </p:sp>
      <p:sp>
        <p:nvSpPr>
          <p:cNvPr id="7" name="Shape 5"/>
          <p:cNvSpPr/>
          <p:nvPr/>
        </p:nvSpPr>
        <p:spPr>
          <a:xfrm>
            <a:off x="0" y="4709160"/>
            <a:ext cx="9144000" cy="434340"/>
          </a:xfrm>
          <a:prstGeom prst="rect">
            <a:avLst/>
          </a:prstGeom>
          <a:solidFill>
            <a:srgbClr val="264D73"/>
          </a:solidFill>
          <a:ln w="12700">
            <a:solidFill>
              <a:srgbClr val="264D73"/>
            </a:solidFill>
            <a:prstDash val="solid"/>
          </a:ln>
        </p:spPr>
        <p:txBody>
          <a:bodyPr/>
          <a:lstStyle/>
          <a:p>
            <a:endParaRPr lang="en-US"/>
          </a:p>
        </p:txBody>
      </p:sp>
      <p:sp>
        <p:nvSpPr>
          <p:cNvPr id="8" name="Text 6"/>
          <p:cNvSpPr/>
          <p:nvPr/>
        </p:nvSpPr>
        <p:spPr>
          <a:xfrm>
            <a:off x="365760" y="4773168"/>
            <a:ext cx="8229600" cy="301752"/>
          </a:xfrm>
          <a:prstGeom prst="rect">
            <a:avLst/>
          </a:prstGeom>
          <a:noFill/>
          <a:ln/>
        </p:spPr>
        <p:txBody>
          <a:bodyPr wrap="square" rtlCol="0" anchor="ctr"/>
          <a:lstStyle/>
          <a:p>
            <a:pPr marL="0" indent="0">
              <a:buNone/>
            </a:pPr>
            <a:r>
              <a:rPr lang="en-US" sz="1100" dirty="0">
                <a:solidFill>
                  <a:srgbClr val="6B7F8F"/>
                </a:solidFill>
                <a:latin typeface="Calibri" pitchFamily="34" charset="0"/>
                <a:ea typeface="Calibri" pitchFamily="34" charset="-122"/>
                <a:cs typeface="Calibri" pitchFamily="34" charset="-120"/>
              </a:rPr>
              <a:t>Buttonwood Due Diligence Services  |  ALTSeek™</a:t>
            </a:r>
            <a:endParaRPr lang="en-US" sz="11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18">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The Six-Element Monitoring Documentation Standard</a:t>
            </a:r>
            <a:endParaRPr lang="en-US" sz="2100" dirty="0"/>
          </a:p>
        </p:txBody>
      </p:sp>
      <p:sp>
        <p:nvSpPr>
          <p:cNvPr id="4" name="Shape 2"/>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5" name="Text 3"/>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6" name="Text 4"/>
          <p:cNvSpPr/>
          <p:nvPr/>
        </p:nvSpPr>
        <p:spPr>
          <a:xfrm>
            <a:off x="365760" y="886968"/>
            <a:ext cx="8412480" cy="310896"/>
          </a:xfrm>
          <a:prstGeom prst="rect">
            <a:avLst/>
          </a:prstGeom>
          <a:noFill/>
          <a:ln/>
        </p:spPr>
        <p:txBody>
          <a:bodyPr wrap="square" rtlCol="0" anchor="ctr"/>
          <a:lstStyle/>
          <a:p>
            <a:pPr marL="0" indent="0">
              <a:buNone/>
            </a:pPr>
            <a:r>
              <a:rPr lang="en-US" sz="1250" i="1" dirty="0">
                <a:solidFill>
                  <a:srgbClr val="6B7F8F"/>
                </a:solidFill>
                <a:latin typeface="Calibri" pitchFamily="34" charset="0"/>
                <a:ea typeface="Calibri" pitchFamily="34" charset="-122"/>
                <a:cs typeface="Calibri" pitchFamily="34" charset="-120"/>
              </a:rPr>
              <a:t>For every monitoring review - trigger response, quarterly entry, watch list action, annual reassessment - the record must contain all six.</a:t>
            </a:r>
            <a:endParaRPr lang="en-US" sz="1250" dirty="0"/>
          </a:p>
        </p:txBody>
      </p:sp>
      <p:sp>
        <p:nvSpPr>
          <p:cNvPr id="7" name="Shape 5"/>
          <p:cNvSpPr/>
          <p:nvPr/>
        </p:nvSpPr>
        <p:spPr>
          <a:xfrm>
            <a:off x="320040" y="1298448"/>
            <a:ext cx="8503920" cy="512064"/>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320040" y="1298448"/>
            <a:ext cx="475488" cy="512064"/>
          </a:xfrm>
          <a:prstGeom prst="rect">
            <a:avLst/>
          </a:prstGeom>
          <a:solidFill>
            <a:srgbClr val="0F2340"/>
          </a:solidFill>
          <a:ln w="12700">
            <a:solidFill>
              <a:srgbClr val="0F2340"/>
            </a:solidFill>
            <a:prstDash val="solid"/>
          </a:ln>
        </p:spPr>
        <p:txBody>
          <a:bodyPr/>
          <a:lstStyle/>
          <a:p>
            <a:endParaRPr lang="en-US"/>
          </a:p>
        </p:txBody>
      </p:sp>
      <p:sp>
        <p:nvSpPr>
          <p:cNvPr id="9" name="Text 7"/>
          <p:cNvSpPr/>
          <p:nvPr/>
        </p:nvSpPr>
        <p:spPr>
          <a:xfrm>
            <a:off x="320040" y="1298448"/>
            <a:ext cx="475488" cy="512064"/>
          </a:xfrm>
          <a:prstGeom prst="rect">
            <a:avLst/>
          </a:prstGeom>
          <a:noFill/>
          <a:ln/>
        </p:spPr>
        <p:txBody>
          <a:bodyPr wrap="square" lIns="0" tIns="0" rIns="0" bIns="0" rtlCol="0" anchor="ctr"/>
          <a:lstStyle/>
          <a:p>
            <a:pPr marL="0" indent="0" algn="ctr">
              <a:buNone/>
            </a:pPr>
            <a:r>
              <a:rPr lang="en-US" sz="1600" b="1" dirty="0">
                <a:solidFill>
                  <a:srgbClr val="B8924A"/>
                </a:solidFill>
                <a:latin typeface="Georgia" pitchFamily="34" charset="0"/>
                <a:ea typeface="Georgia" pitchFamily="34" charset="-122"/>
                <a:cs typeface="Georgia" pitchFamily="34" charset="-120"/>
              </a:rPr>
              <a:t>1</a:t>
            </a:r>
            <a:endParaRPr lang="en-US" sz="1600" dirty="0"/>
          </a:p>
        </p:txBody>
      </p:sp>
      <p:sp>
        <p:nvSpPr>
          <p:cNvPr id="10" name="Text 8"/>
          <p:cNvSpPr/>
          <p:nvPr/>
        </p:nvSpPr>
        <p:spPr>
          <a:xfrm>
            <a:off x="886968" y="1344168"/>
            <a:ext cx="2011680" cy="228600"/>
          </a:xfrm>
          <a:prstGeom prst="rect">
            <a:avLst/>
          </a:prstGeom>
          <a:noFill/>
          <a:ln/>
        </p:spPr>
        <p:txBody>
          <a:bodyPr wrap="square" rtlCol="0" anchor="ctr"/>
          <a:lstStyle/>
          <a:p>
            <a:pPr marL="0" indent="0">
              <a:buNone/>
            </a:pPr>
            <a:r>
              <a:rPr lang="en-US" sz="1200" b="1" dirty="0">
                <a:solidFill>
                  <a:srgbClr val="0F2340"/>
                </a:solidFill>
                <a:latin typeface="Georgia" pitchFamily="34" charset="0"/>
                <a:ea typeface="Georgia" pitchFamily="34" charset="-122"/>
                <a:cs typeface="Georgia" pitchFamily="34" charset="-120"/>
              </a:rPr>
              <a:t>Date and Scope</a:t>
            </a:r>
            <a:endParaRPr lang="en-US" sz="1200" dirty="0"/>
          </a:p>
        </p:txBody>
      </p:sp>
      <p:sp>
        <p:nvSpPr>
          <p:cNvPr id="11" name="Text 9"/>
          <p:cNvSpPr/>
          <p:nvPr/>
        </p:nvSpPr>
        <p:spPr>
          <a:xfrm>
            <a:off x="886968" y="1572768"/>
            <a:ext cx="7818120" cy="201168"/>
          </a:xfrm>
          <a:prstGeom prst="rect">
            <a:avLst/>
          </a:prstGeom>
          <a:noFill/>
          <a:ln/>
        </p:spPr>
        <p:txBody>
          <a:bodyPr wrap="square" rtlCol="0" anchor="ctr"/>
          <a:lstStyle/>
          <a:p>
            <a:pPr marL="0" indent="0">
              <a:buNone/>
            </a:pPr>
            <a:r>
              <a:rPr lang="en-US" sz="1150" dirty="0">
                <a:solidFill>
                  <a:srgbClr val="1C2B3A"/>
                </a:solidFill>
                <a:latin typeface="Calibri" pitchFamily="34" charset="0"/>
                <a:ea typeface="Calibri" pitchFamily="34" charset="-122"/>
                <a:cs typeface="Calibri" pitchFamily="34" charset="-120"/>
              </a:rPr>
              <a:t>What was reviewed, when, and in the context of what - quarterly review, specific trigger, watch list cycle.</a:t>
            </a:r>
            <a:endParaRPr lang="en-US" sz="1150" dirty="0"/>
          </a:p>
        </p:txBody>
      </p:sp>
      <p:sp>
        <p:nvSpPr>
          <p:cNvPr id="12" name="Shape 10"/>
          <p:cNvSpPr/>
          <p:nvPr/>
        </p:nvSpPr>
        <p:spPr>
          <a:xfrm>
            <a:off x="320040" y="1865376"/>
            <a:ext cx="8503920" cy="512064"/>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3" name="Shape 11"/>
          <p:cNvSpPr/>
          <p:nvPr/>
        </p:nvSpPr>
        <p:spPr>
          <a:xfrm>
            <a:off x="320040" y="1865376"/>
            <a:ext cx="475488" cy="512064"/>
          </a:xfrm>
          <a:prstGeom prst="rect">
            <a:avLst/>
          </a:prstGeom>
          <a:solidFill>
            <a:srgbClr val="0F2340"/>
          </a:solidFill>
          <a:ln w="12700">
            <a:solidFill>
              <a:srgbClr val="0F2340"/>
            </a:solidFill>
            <a:prstDash val="solid"/>
          </a:ln>
        </p:spPr>
        <p:txBody>
          <a:bodyPr/>
          <a:lstStyle/>
          <a:p>
            <a:endParaRPr lang="en-US"/>
          </a:p>
        </p:txBody>
      </p:sp>
      <p:sp>
        <p:nvSpPr>
          <p:cNvPr id="14" name="Text 12"/>
          <p:cNvSpPr/>
          <p:nvPr/>
        </p:nvSpPr>
        <p:spPr>
          <a:xfrm>
            <a:off x="320040" y="1865376"/>
            <a:ext cx="475488" cy="512064"/>
          </a:xfrm>
          <a:prstGeom prst="rect">
            <a:avLst/>
          </a:prstGeom>
          <a:noFill/>
          <a:ln/>
        </p:spPr>
        <p:txBody>
          <a:bodyPr wrap="square" lIns="0" tIns="0" rIns="0" bIns="0" rtlCol="0" anchor="ctr"/>
          <a:lstStyle/>
          <a:p>
            <a:pPr marL="0" indent="0" algn="ctr">
              <a:buNone/>
            </a:pPr>
            <a:r>
              <a:rPr lang="en-US" sz="1600" b="1" dirty="0">
                <a:solidFill>
                  <a:srgbClr val="B8924A"/>
                </a:solidFill>
                <a:latin typeface="Georgia" pitchFamily="34" charset="0"/>
                <a:ea typeface="Georgia" pitchFamily="34" charset="-122"/>
                <a:cs typeface="Georgia" pitchFamily="34" charset="-120"/>
              </a:rPr>
              <a:t>2</a:t>
            </a:r>
            <a:endParaRPr lang="en-US" sz="1600" dirty="0"/>
          </a:p>
        </p:txBody>
      </p:sp>
      <p:sp>
        <p:nvSpPr>
          <p:cNvPr id="15" name="Text 13"/>
          <p:cNvSpPr/>
          <p:nvPr/>
        </p:nvSpPr>
        <p:spPr>
          <a:xfrm>
            <a:off x="886967" y="1911096"/>
            <a:ext cx="2736033" cy="228600"/>
          </a:xfrm>
          <a:prstGeom prst="rect">
            <a:avLst/>
          </a:prstGeom>
          <a:noFill/>
          <a:ln/>
        </p:spPr>
        <p:txBody>
          <a:bodyPr wrap="square" rtlCol="0" anchor="ctr"/>
          <a:lstStyle/>
          <a:p>
            <a:pPr marL="0" indent="0">
              <a:buNone/>
            </a:pPr>
            <a:r>
              <a:rPr lang="en-US" sz="1200" b="1" dirty="0">
                <a:solidFill>
                  <a:srgbClr val="0F2340"/>
                </a:solidFill>
                <a:latin typeface="Georgia" pitchFamily="34" charset="0"/>
                <a:ea typeface="Georgia" pitchFamily="34" charset="-122"/>
                <a:cs typeface="Georgia" pitchFamily="34" charset="-120"/>
              </a:rPr>
              <a:t>Sources Consulted and Findings</a:t>
            </a:r>
            <a:endParaRPr lang="en-US" sz="1200" dirty="0"/>
          </a:p>
        </p:txBody>
      </p:sp>
      <p:sp>
        <p:nvSpPr>
          <p:cNvPr id="16" name="Text 14"/>
          <p:cNvSpPr/>
          <p:nvPr/>
        </p:nvSpPr>
        <p:spPr>
          <a:xfrm>
            <a:off x="886968" y="2134753"/>
            <a:ext cx="7818120" cy="201168"/>
          </a:xfrm>
          <a:prstGeom prst="rect">
            <a:avLst/>
          </a:prstGeom>
          <a:noFill/>
          <a:ln/>
        </p:spPr>
        <p:txBody>
          <a:bodyPr wrap="square" rtlCol="0" anchor="ctr"/>
          <a:lstStyle/>
          <a:p>
            <a:pPr marL="0" indent="0">
              <a:buNone/>
            </a:pPr>
            <a:r>
              <a:rPr lang="en-US" sz="1150" dirty="0">
                <a:solidFill>
                  <a:srgbClr val="1C2B3A"/>
                </a:solidFill>
                <a:latin typeface="Calibri" pitchFamily="34" charset="0"/>
                <a:ea typeface="Calibri" pitchFamily="34" charset="-122"/>
                <a:cs typeface="Calibri" pitchFamily="34" charset="-120"/>
              </a:rPr>
              <a:t>Named sources with named findings. Not “nothing material found” - which sources were checked and what did each show?</a:t>
            </a:r>
            <a:endParaRPr lang="en-US" sz="1150" dirty="0"/>
          </a:p>
        </p:txBody>
      </p:sp>
      <p:sp>
        <p:nvSpPr>
          <p:cNvPr id="17" name="Shape 15"/>
          <p:cNvSpPr/>
          <p:nvPr/>
        </p:nvSpPr>
        <p:spPr>
          <a:xfrm>
            <a:off x="320040" y="2432304"/>
            <a:ext cx="8503920" cy="512064"/>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8" name="Shape 16"/>
          <p:cNvSpPr/>
          <p:nvPr/>
        </p:nvSpPr>
        <p:spPr>
          <a:xfrm>
            <a:off x="320040" y="2432304"/>
            <a:ext cx="475488" cy="512064"/>
          </a:xfrm>
          <a:prstGeom prst="rect">
            <a:avLst/>
          </a:prstGeom>
          <a:solidFill>
            <a:srgbClr val="0F2340"/>
          </a:solidFill>
          <a:ln w="12700">
            <a:solidFill>
              <a:srgbClr val="0F2340"/>
            </a:solidFill>
            <a:prstDash val="solid"/>
          </a:ln>
        </p:spPr>
        <p:txBody>
          <a:bodyPr/>
          <a:lstStyle/>
          <a:p>
            <a:endParaRPr lang="en-US"/>
          </a:p>
        </p:txBody>
      </p:sp>
      <p:sp>
        <p:nvSpPr>
          <p:cNvPr id="19" name="Text 17"/>
          <p:cNvSpPr/>
          <p:nvPr/>
        </p:nvSpPr>
        <p:spPr>
          <a:xfrm>
            <a:off x="320040" y="2432304"/>
            <a:ext cx="475488" cy="512064"/>
          </a:xfrm>
          <a:prstGeom prst="rect">
            <a:avLst/>
          </a:prstGeom>
          <a:noFill/>
          <a:ln/>
        </p:spPr>
        <p:txBody>
          <a:bodyPr wrap="square" lIns="0" tIns="0" rIns="0" bIns="0" rtlCol="0" anchor="ctr"/>
          <a:lstStyle/>
          <a:p>
            <a:pPr marL="0" indent="0" algn="ctr">
              <a:buNone/>
            </a:pPr>
            <a:r>
              <a:rPr lang="en-US" sz="1600" b="1" dirty="0">
                <a:solidFill>
                  <a:srgbClr val="B8924A"/>
                </a:solidFill>
                <a:latin typeface="Georgia" pitchFamily="34" charset="0"/>
                <a:ea typeface="Georgia" pitchFamily="34" charset="-122"/>
                <a:cs typeface="Georgia" pitchFamily="34" charset="-120"/>
              </a:rPr>
              <a:t>3</a:t>
            </a:r>
            <a:endParaRPr lang="en-US" sz="1600" dirty="0"/>
          </a:p>
        </p:txBody>
      </p:sp>
      <p:sp>
        <p:nvSpPr>
          <p:cNvPr id="20" name="Text 18"/>
          <p:cNvSpPr/>
          <p:nvPr/>
        </p:nvSpPr>
        <p:spPr>
          <a:xfrm>
            <a:off x="886967" y="2478024"/>
            <a:ext cx="2805231" cy="228600"/>
          </a:xfrm>
          <a:prstGeom prst="rect">
            <a:avLst/>
          </a:prstGeom>
          <a:noFill/>
          <a:ln/>
        </p:spPr>
        <p:txBody>
          <a:bodyPr wrap="square" rtlCol="0" anchor="ctr"/>
          <a:lstStyle/>
          <a:p>
            <a:pPr marL="0" indent="0">
              <a:buNone/>
            </a:pPr>
            <a:r>
              <a:rPr lang="en-US" sz="1200" b="1" dirty="0">
                <a:solidFill>
                  <a:srgbClr val="0F2340"/>
                </a:solidFill>
                <a:latin typeface="Georgia" pitchFamily="34" charset="0"/>
                <a:ea typeface="Georgia" pitchFamily="34" charset="-122"/>
                <a:cs typeface="Georgia" pitchFamily="34" charset="-120"/>
              </a:rPr>
              <a:t>Assessment of Material Changes</a:t>
            </a:r>
            <a:endParaRPr lang="en-US" sz="1200" dirty="0"/>
          </a:p>
        </p:txBody>
      </p:sp>
      <p:sp>
        <p:nvSpPr>
          <p:cNvPr id="21" name="Text 19"/>
          <p:cNvSpPr/>
          <p:nvPr/>
        </p:nvSpPr>
        <p:spPr>
          <a:xfrm>
            <a:off x="886968" y="2696738"/>
            <a:ext cx="7818120" cy="201168"/>
          </a:xfrm>
          <a:prstGeom prst="rect">
            <a:avLst/>
          </a:prstGeom>
          <a:noFill/>
          <a:ln/>
        </p:spPr>
        <p:txBody>
          <a:bodyPr wrap="square" rtlCol="0" anchor="ctr"/>
          <a:lstStyle/>
          <a:p>
            <a:pPr marL="0" indent="0">
              <a:buNone/>
            </a:pPr>
            <a:r>
              <a:rPr lang="en-US" sz="1150" dirty="0">
                <a:solidFill>
                  <a:srgbClr val="1C2B3A"/>
                </a:solidFill>
                <a:latin typeface="Calibri" pitchFamily="34" charset="0"/>
                <a:ea typeface="Calibri" pitchFamily="34" charset="-122"/>
                <a:cs typeface="Calibri" pitchFamily="34" charset="-120"/>
              </a:rPr>
              <a:t>Based on the review, has anything changed materially since the last review? If yes, what specifically?</a:t>
            </a:r>
            <a:endParaRPr lang="en-US" sz="1150" dirty="0"/>
          </a:p>
        </p:txBody>
      </p:sp>
      <p:sp>
        <p:nvSpPr>
          <p:cNvPr id="22" name="Shape 20"/>
          <p:cNvSpPr/>
          <p:nvPr/>
        </p:nvSpPr>
        <p:spPr>
          <a:xfrm>
            <a:off x="320040" y="2999232"/>
            <a:ext cx="8503920" cy="512064"/>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23" name="Shape 21"/>
          <p:cNvSpPr/>
          <p:nvPr/>
        </p:nvSpPr>
        <p:spPr>
          <a:xfrm>
            <a:off x="320040" y="2999232"/>
            <a:ext cx="475488" cy="512064"/>
          </a:xfrm>
          <a:prstGeom prst="rect">
            <a:avLst/>
          </a:prstGeom>
          <a:solidFill>
            <a:srgbClr val="0F2340"/>
          </a:solidFill>
          <a:ln w="12700">
            <a:solidFill>
              <a:srgbClr val="0F2340"/>
            </a:solidFill>
            <a:prstDash val="solid"/>
          </a:ln>
        </p:spPr>
        <p:txBody>
          <a:bodyPr/>
          <a:lstStyle/>
          <a:p>
            <a:endParaRPr lang="en-US"/>
          </a:p>
        </p:txBody>
      </p:sp>
      <p:sp>
        <p:nvSpPr>
          <p:cNvPr id="24" name="Text 22"/>
          <p:cNvSpPr/>
          <p:nvPr/>
        </p:nvSpPr>
        <p:spPr>
          <a:xfrm>
            <a:off x="320040" y="2999232"/>
            <a:ext cx="475488" cy="512064"/>
          </a:xfrm>
          <a:prstGeom prst="rect">
            <a:avLst/>
          </a:prstGeom>
          <a:noFill/>
          <a:ln/>
        </p:spPr>
        <p:txBody>
          <a:bodyPr wrap="square" lIns="0" tIns="0" rIns="0" bIns="0" rtlCol="0" anchor="ctr"/>
          <a:lstStyle/>
          <a:p>
            <a:pPr marL="0" indent="0" algn="ctr">
              <a:buNone/>
            </a:pPr>
            <a:r>
              <a:rPr lang="en-US" sz="1600" b="1" dirty="0">
                <a:solidFill>
                  <a:srgbClr val="B8924A"/>
                </a:solidFill>
                <a:latin typeface="Georgia" pitchFamily="34" charset="0"/>
                <a:ea typeface="Georgia" pitchFamily="34" charset="-122"/>
                <a:cs typeface="Georgia" pitchFamily="34" charset="-120"/>
              </a:rPr>
              <a:t>4</a:t>
            </a:r>
            <a:endParaRPr lang="en-US" sz="1600" dirty="0"/>
          </a:p>
        </p:txBody>
      </p:sp>
      <p:sp>
        <p:nvSpPr>
          <p:cNvPr id="25" name="Text 23"/>
          <p:cNvSpPr/>
          <p:nvPr/>
        </p:nvSpPr>
        <p:spPr>
          <a:xfrm>
            <a:off x="886968" y="3044952"/>
            <a:ext cx="2011680" cy="228600"/>
          </a:xfrm>
          <a:prstGeom prst="rect">
            <a:avLst/>
          </a:prstGeom>
          <a:noFill/>
          <a:ln/>
        </p:spPr>
        <p:txBody>
          <a:bodyPr wrap="square" rtlCol="0" anchor="ctr"/>
          <a:lstStyle/>
          <a:p>
            <a:pPr marL="0" indent="0">
              <a:buNone/>
            </a:pPr>
            <a:r>
              <a:rPr lang="en-US" sz="1200" b="1" dirty="0">
                <a:solidFill>
                  <a:srgbClr val="0F2340"/>
                </a:solidFill>
                <a:latin typeface="Georgia" pitchFamily="34" charset="0"/>
                <a:ea typeface="Georgia" pitchFamily="34" charset="-122"/>
                <a:cs typeface="Georgia" pitchFamily="34" charset="-120"/>
              </a:rPr>
              <a:t>The Decision</a:t>
            </a:r>
            <a:endParaRPr lang="en-US" sz="1200" dirty="0"/>
          </a:p>
        </p:txBody>
      </p:sp>
      <p:sp>
        <p:nvSpPr>
          <p:cNvPr id="26" name="Text 24"/>
          <p:cNvSpPr/>
          <p:nvPr/>
        </p:nvSpPr>
        <p:spPr>
          <a:xfrm>
            <a:off x="886968" y="3273552"/>
            <a:ext cx="7818120" cy="201168"/>
          </a:xfrm>
          <a:prstGeom prst="rect">
            <a:avLst/>
          </a:prstGeom>
          <a:noFill/>
          <a:ln/>
        </p:spPr>
        <p:txBody>
          <a:bodyPr wrap="square" rtlCol="0" anchor="ctr"/>
          <a:lstStyle/>
          <a:p>
            <a:pPr marL="0" indent="0">
              <a:buNone/>
            </a:pPr>
            <a:r>
              <a:rPr lang="en-US" sz="1150" dirty="0">
                <a:solidFill>
                  <a:srgbClr val="1C2B3A"/>
                </a:solidFill>
                <a:latin typeface="Calibri" pitchFamily="34" charset="0"/>
                <a:ea typeface="Calibri" pitchFamily="34" charset="-122"/>
                <a:cs typeface="Calibri" pitchFamily="34" charset="-120"/>
              </a:rPr>
              <a:t>Continue · Watch · Remove · Client Action. One of these four outcomes explicitly stated for every review.</a:t>
            </a:r>
            <a:endParaRPr lang="en-US" sz="1150" dirty="0"/>
          </a:p>
        </p:txBody>
      </p:sp>
      <p:sp>
        <p:nvSpPr>
          <p:cNvPr id="27" name="Shape 25"/>
          <p:cNvSpPr/>
          <p:nvPr/>
        </p:nvSpPr>
        <p:spPr>
          <a:xfrm>
            <a:off x="320040" y="3566160"/>
            <a:ext cx="8503920" cy="512064"/>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28" name="Shape 26"/>
          <p:cNvSpPr/>
          <p:nvPr/>
        </p:nvSpPr>
        <p:spPr>
          <a:xfrm>
            <a:off x="320040" y="3566160"/>
            <a:ext cx="475488" cy="512064"/>
          </a:xfrm>
          <a:prstGeom prst="rect">
            <a:avLst/>
          </a:prstGeom>
          <a:solidFill>
            <a:srgbClr val="0F2340"/>
          </a:solidFill>
          <a:ln w="12700">
            <a:solidFill>
              <a:srgbClr val="0F2340"/>
            </a:solidFill>
            <a:prstDash val="solid"/>
          </a:ln>
        </p:spPr>
        <p:txBody>
          <a:bodyPr/>
          <a:lstStyle/>
          <a:p>
            <a:endParaRPr lang="en-US"/>
          </a:p>
        </p:txBody>
      </p:sp>
      <p:sp>
        <p:nvSpPr>
          <p:cNvPr id="29" name="Text 27"/>
          <p:cNvSpPr/>
          <p:nvPr/>
        </p:nvSpPr>
        <p:spPr>
          <a:xfrm>
            <a:off x="320040" y="3566160"/>
            <a:ext cx="475488" cy="512064"/>
          </a:xfrm>
          <a:prstGeom prst="rect">
            <a:avLst/>
          </a:prstGeom>
          <a:noFill/>
          <a:ln/>
        </p:spPr>
        <p:txBody>
          <a:bodyPr wrap="square" lIns="0" tIns="0" rIns="0" bIns="0" rtlCol="0" anchor="ctr"/>
          <a:lstStyle/>
          <a:p>
            <a:pPr marL="0" indent="0" algn="ctr">
              <a:buNone/>
            </a:pPr>
            <a:r>
              <a:rPr lang="en-US" sz="1600" b="1" dirty="0">
                <a:solidFill>
                  <a:srgbClr val="B8924A"/>
                </a:solidFill>
                <a:latin typeface="Georgia" pitchFamily="34" charset="0"/>
                <a:ea typeface="Georgia" pitchFamily="34" charset="-122"/>
                <a:cs typeface="Georgia" pitchFamily="34" charset="-120"/>
              </a:rPr>
              <a:t>5</a:t>
            </a:r>
            <a:endParaRPr lang="en-US" sz="1600" dirty="0"/>
          </a:p>
        </p:txBody>
      </p:sp>
      <p:sp>
        <p:nvSpPr>
          <p:cNvPr id="30" name="Text 28"/>
          <p:cNvSpPr/>
          <p:nvPr/>
        </p:nvSpPr>
        <p:spPr>
          <a:xfrm>
            <a:off x="886968" y="3562450"/>
            <a:ext cx="2464184" cy="228600"/>
          </a:xfrm>
          <a:prstGeom prst="rect">
            <a:avLst/>
          </a:prstGeom>
          <a:noFill/>
          <a:ln/>
        </p:spPr>
        <p:txBody>
          <a:bodyPr wrap="square" rtlCol="0" anchor="ctr"/>
          <a:lstStyle/>
          <a:p>
            <a:pPr marL="0" indent="0">
              <a:buNone/>
            </a:pPr>
            <a:r>
              <a:rPr lang="en-US" sz="1200" b="1" dirty="0">
                <a:solidFill>
                  <a:srgbClr val="0F2340"/>
                </a:solidFill>
                <a:latin typeface="Georgia" pitchFamily="34" charset="0"/>
                <a:ea typeface="Georgia" pitchFamily="34" charset="-122"/>
                <a:cs typeface="Georgia" pitchFamily="34" charset="-120"/>
              </a:rPr>
              <a:t>Rationale for the Decision</a:t>
            </a:r>
            <a:endParaRPr lang="en-US" sz="1200" dirty="0"/>
          </a:p>
        </p:txBody>
      </p:sp>
      <p:sp>
        <p:nvSpPr>
          <p:cNvPr id="31" name="Text 29"/>
          <p:cNvSpPr/>
          <p:nvPr/>
        </p:nvSpPr>
        <p:spPr>
          <a:xfrm>
            <a:off x="886968" y="3800939"/>
            <a:ext cx="7818120" cy="201168"/>
          </a:xfrm>
          <a:prstGeom prst="rect">
            <a:avLst/>
          </a:prstGeom>
          <a:noFill/>
          <a:ln/>
        </p:spPr>
        <p:txBody>
          <a:bodyPr wrap="square" rtlCol="0" anchor="ctr"/>
          <a:lstStyle/>
          <a:p>
            <a:pPr marL="0" indent="0">
              <a:buNone/>
            </a:pPr>
            <a:r>
              <a:rPr lang="en-US" sz="1150" dirty="0">
                <a:solidFill>
                  <a:srgbClr val="1C2B3A"/>
                </a:solidFill>
                <a:latin typeface="Calibri" pitchFamily="34" charset="0"/>
                <a:ea typeface="Calibri" pitchFamily="34" charset="-122"/>
                <a:cs typeface="Calibri" pitchFamily="34" charset="-120"/>
              </a:rPr>
              <a:t>Not a conclusion - a rationale. Why does the evidence reviewed support this decision? This is what distinguishes a monitoring record from a monitoring log.</a:t>
            </a:r>
            <a:endParaRPr lang="en-US" sz="1150" dirty="0"/>
          </a:p>
        </p:txBody>
      </p:sp>
      <p:sp>
        <p:nvSpPr>
          <p:cNvPr id="32" name="Shape 30"/>
          <p:cNvSpPr/>
          <p:nvPr/>
        </p:nvSpPr>
        <p:spPr>
          <a:xfrm>
            <a:off x="320040" y="4133088"/>
            <a:ext cx="8503920" cy="512064"/>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33" name="Shape 31"/>
          <p:cNvSpPr/>
          <p:nvPr/>
        </p:nvSpPr>
        <p:spPr>
          <a:xfrm>
            <a:off x="320040" y="4133088"/>
            <a:ext cx="475488" cy="512064"/>
          </a:xfrm>
          <a:prstGeom prst="rect">
            <a:avLst/>
          </a:prstGeom>
          <a:solidFill>
            <a:srgbClr val="0F2340"/>
          </a:solidFill>
          <a:ln w="12700">
            <a:solidFill>
              <a:srgbClr val="0F2340"/>
            </a:solidFill>
            <a:prstDash val="solid"/>
          </a:ln>
        </p:spPr>
        <p:txBody>
          <a:bodyPr/>
          <a:lstStyle/>
          <a:p>
            <a:endParaRPr lang="en-US"/>
          </a:p>
        </p:txBody>
      </p:sp>
      <p:sp>
        <p:nvSpPr>
          <p:cNvPr id="34" name="Text 32"/>
          <p:cNvSpPr/>
          <p:nvPr/>
        </p:nvSpPr>
        <p:spPr>
          <a:xfrm>
            <a:off x="320040" y="4133088"/>
            <a:ext cx="475488" cy="512064"/>
          </a:xfrm>
          <a:prstGeom prst="rect">
            <a:avLst/>
          </a:prstGeom>
          <a:noFill/>
          <a:ln/>
        </p:spPr>
        <p:txBody>
          <a:bodyPr wrap="square" lIns="0" tIns="0" rIns="0" bIns="0" rtlCol="0" anchor="ctr"/>
          <a:lstStyle/>
          <a:p>
            <a:pPr marL="0" indent="0" algn="ctr">
              <a:buNone/>
            </a:pPr>
            <a:r>
              <a:rPr lang="en-US" sz="1600" b="1" dirty="0">
                <a:solidFill>
                  <a:srgbClr val="B8924A"/>
                </a:solidFill>
                <a:latin typeface="Georgia" pitchFamily="34" charset="0"/>
                <a:ea typeface="Georgia" pitchFamily="34" charset="-122"/>
                <a:cs typeface="Georgia" pitchFamily="34" charset="-120"/>
              </a:rPr>
              <a:t>6</a:t>
            </a:r>
            <a:endParaRPr lang="en-US" sz="1600" dirty="0"/>
          </a:p>
        </p:txBody>
      </p:sp>
      <p:sp>
        <p:nvSpPr>
          <p:cNvPr id="35" name="Text 33"/>
          <p:cNvSpPr/>
          <p:nvPr/>
        </p:nvSpPr>
        <p:spPr>
          <a:xfrm>
            <a:off x="886968" y="4129381"/>
            <a:ext cx="2011680" cy="228600"/>
          </a:xfrm>
          <a:prstGeom prst="rect">
            <a:avLst/>
          </a:prstGeom>
          <a:noFill/>
          <a:ln/>
        </p:spPr>
        <p:txBody>
          <a:bodyPr wrap="square" rtlCol="0" anchor="ctr"/>
          <a:lstStyle/>
          <a:p>
            <a:pPr marL="0" indent="0">
              <a:buNone/>
            </a:pPr>
            <a:r>
              <a:rPr lang="en-US" sz="1200" b="1" dirty="0">
                <a:solidFill>
                  <a:srgbClr val="0F2340"/>
                </a:solidFill>
                <a:latin typeface="Georgia" pitchFamily="34" charset="0"/>
                <a:ea typeface="Georgia" pitchFamily="34" charset="-122"/>
                <a:cs typeface="Georgia" pitchFamily="34" charset="-120"/>
              </a:rPr>
              <a:t>Authorization</a:t>
            </a:r>
            <a:endParaRPr lang="en-US" sz="1200" dirty="0"/>
          </a:p>
        </p:txBody>
      </p:sp>
      <p:sp>
        <p:nvSpPr>
          <p:cNvPr id="36" name="Text 34"/>
          <p:cNvSpPr/>
          <p:nvPr/>
        </p:nvSpPr>
        <p:spPr>
          <a:xfrm>
            <a:off x="886968" y="4377750"/>
            <a:ext cx="7818120" cy="201168"/>
          </a:xfrm>
          <a:prstGeom prst="rect">
            <a:avLst/>
          </a:prstGeom>
          <a:noFill/>
          <a:ln/>
        </p:spPr>
        <p:txBody>
          <a:bodyPr wrap="square" rtlCol="0" anchor="ctr"/>
          <a:lstStyle/>
          <a:p>
            <a:pPr marL="0" indent="0">
              <a:buNone/>
            </a:pPr>
            <a:r>
              <a:rPr lang="en-US" sz="1150" dirty="0">
                <a:solidFill>
                  <a:srgbClr val="1C2B3A"/>
                </a:solidFill>
                <a:latin typeface="Calibri" pitchFamily="34" charset="0"/>
                <a:ea typeface="Calibri" pitchFamily="34" charset="-122"/>
                <a:cs typeface="Calibri" pitchFamily="34" charset="-120"/>
              </a:rPr>
              <a:t>Who reviewed and who decided. In a sole practitioner context, this is the same person. In a larger firm, the authorization record demonstrates governance is functioning.</a:t>
            </a:r>
            <a:endParaRPr lang="en-US" sz="115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ln>
        </p:spPr>
        <p:txBody>
          <a:bodyPr/>
          <a:lstStyle/>
          <a:p>
            <a:endParaRPr lang="en-US"/>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rPr>
              <a:t>The Self-Explanatory Standard</a:t>
            </a:r>
          </a:p>
        </p:txBody>
      </p:sp>
      <p:sp>
        <p:nvSpPr>
          <p:cNvPr id="4" name="Shape 2"/>
          <p:cNvSpPr/>
          <p:nvPr/>
        </p:nvSpPr>
        <p:spPr>
          <a:xfrm>
            <a:off x="0" y="4800600"/>
            <a:ext cx="9144000" cy="342900"/>
          </a:xfrm>
          <a:prstGeom prst="rect">
            <a:avLst/>
          </a:prstGeom>
          <a:solidFill>
            <a:srgbClr val="EDE9E1"/>
          </a:solidFill>
          <a:ln w="12700">
            <a:solidFill>
              <a:srgbClr val="EDE9E1"/>
            </a:solidFill>
          </a:ln>
        </p:spPr>
        <p:txBody>
          <a:bodyPr/>
          <a:lstStyle/>
          <a:p>
            <a:endParaRPr lang="en-US"/>
          </a:p>
        </p:txBody>
      </p:sp>
      <p:sp>
        <p:nvSpPr>
          <p:cNvPr id="5" name="Text 3"/>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rPr>
              <a:t>Buttonwood Due Diligence Services  |  ALTSeek™</a:t>
            </a:r>
          </a:p>
        </p:txBody>
      </p:sp>
      <p:sp>
        <p:nvSpPr>
          <p:cNvPr id="6" name="Shape 4"/>
          <p:cNvSpPr/>
          <p:nvPr/>
        </p:nvSpPr>
        <p:spPr>
          <a:xfrm>
            <a:off x="320040" y="886968"/>
            <a:ext cx="8503920" cy="1097280"/>
          </a:xfrm>
          <a:prstGeom prst="rect">
            <a:avLst/>
          </a:prstGeom>
          <a:solidFill>
            <a:srgbClr val="0F2340"/>
          </a:solidFill>
          <a:ln w="12700">
            <a:solidFill>
              <a:srgbClr val="0F2340"/>
            </a:solidFill>
          </a:ln>
          <a:effectLst>
            <a:outerShdw blurRad="50800" dist="25400" dir="8100000" rotWithShape="0">
              <a:srgbClr val="000000">
                <a:alpha val="10000"/>
              </a:srgbClr>
            </a:outerShdw>
          </a:effectLst>
        </p:spPr>
        <p:txBody>
          <a:bodyPr wrap="square" lIns="228600" tIns="182880" rIns="228600" bIns="182880" rtlCol="0" anchor="ctr"/>
          <a:lstStyle/>
          <a:p>
            <a:pPr marL="0" indent="0">
              <a:buNone/>
            </a:pPr>
            <a:r>
              <a:rPr lang="en-US" sz="1200" b="1" dirty="0">
                <a:solidFill>
                  <a:srgbClr val="B8924A"/>
                </a:solidFill>
                <a:latin typeface="Georgia" pitchFamily="34" charset="0"/>
              </a:rPr>
              <a:t>THE TEST:</a:t>
            </a:r>
          </a:p>
          <a:p>
            <a:pPr marL="0" indent="0">
              <a:buNone/>
            </a:pPr>
            <a:r>
              <a:rPr lang="en-US" sz="1320" i="1" dirty="0">
                <a:solidFill>
                  <a:srgbClr val="FFFFFF"/>
                </a:solidFill>
                <a:latin typeface="Georgia" pitchFamily="34" charset="0"/>
              </a:rPr>
              <a:t>If you handed your monitoring file for a specific investment to someone who had never seen it before - an SEC examiner, a client’s attorney, a potential acquirer of your practice - could that person reconstruct the full history of your oversight from the record alone, without you in the room to explain it?</a:t>
            </a:r>
          </a:p>
        </p:txBody>
      </p:sp>
      <p:sp>
        <p:nvSpPr>
          <p:cNvPr id="7" name="Shape 5"/>
          <p:cNvSpPr/>
          <p:nvPr/>
        </p:nvSpPr>
        <p:spPr>
          <a:xfrm>
            <a:off x="320040" y="2093688"/>
            <a:ext cx="8503920" cy="767520"/>
          </a:xfrm>
          <a:prstGeom prst="rect">
            <a:avLst/>
          </a:prstGeom>
          <a:solidFill>
            <a:srgbClr val="FFFFFF"/>
          </a:solidFill>
          <a:ln w="12700">
            <a:solidFill>
              <a:srgbClr val="D0C8BC"/>
            </a:solidFill>
          </a:ln>
          <a:effectLst>
            <a:outerShdw blurRad="50800" dist="25400" dir="8100000" rotWithShape="0">
              <a:srgbClr val="000000">
                <a:alpha val="10000"/>
              </a:srgbClr>
            </a:outerShdw>
          </a:effectLst>
        </p:spPr>
        <p:txBody>
          <a:bodyPr/>
          <a:lstStyle/>
          <a:p>
            <a:endParaRPr lang="en-US"/>
          </a:p>
        </p:txBody>
      </p:sp>
      <p:sp>
        <p:nvSpPr>
          <p:cNvPr id="8" name="Shape 6"/>
          <p:cNvSpPr/>
          <p:nvPr/>
        </p:nvSpPr>
        <p:spPr>
          <a:xfrm>
            <a:off x="320040" y="2093688"/>
            <a:ext cx="475488" cy="767520"/>
          </a:xfrm>
          <a:prstGeom prst="rect">
            <a:avLst/>
          </a:prstGeom>
          <a:solidFill>
            <a:srgbClr val="0F2340"/>
          </a:solidFill>
          <a:ln w="12700">
            <a:solidFill>
              <a:srgbClr val="0F2340"/>
            </a:solidFill>
          </a:ln>
        </p:spPr>
        <p:txBody>
          <a:bodyPr/>
          <a:lstStyle/>
          <a:p>
            <a:endParaRPr lang="en-US"/>
          </a:p>
        </p:txBody>
      </p:sp>
      <p:sp>
        <p:nvSpPr>
          <p:cNvPr id="9" name="Text 6"/>
          <p:cNvSpPr/>
          <p:nvPr/>
        </p:nvSpPr>
        <p:spPr>
          <a:xfrm>
            <a:off x="320040" y="2093688"/>
            <a:ext cx="475488" cy="767520"/>
          </a:xfrm>
          <a:prstGeom prst="rect">
            <a:avLst/>
          </a:prstGeom>
          <a:noFill/>
          <a:ln/>
        </p:spPr>
        <p:txBody>
          <a:bodyPr wrap="square" lIns="0" tIns="0" rIns="0" bIns="0" rtlCol="0" anchor="ctr"/>
          <a:lstStyle/>
          <a:p>
            <a:pPr marL="0" indent="0" algn="ctr">
              <a:buNone/>
            </a:pPr>
            <a:r>
              <a:rPr lang="en-US" sz="1600" b="1" dirty="0">
                <a:solidFill>
                  <a:srgbClr val="B8924A"/>
                </a:solidFill>
                <a:latin typeface="Georgia" pitchFamily="34" charset="0"/>
              </a:rPr>
              <a:t>1</a:t>
            </a:r>
          </a:p>
        </p:txBody>
      </p:sp>
      <p:sp>
        <p:nvSpPr>
          <p:cNvPr id="10" name="Text 7"/>
          <p:cNvSpPr/>
          <p:nvPr/>
        </p:nvSpPr>
        <p:spPr>
          <a:xfrm>
            <a:off x="886968" y="2139408"/>
            <a:ext cx="7662672" cy="685800"/>
          </a:xfrm>
          <a:prstGeom prst="rect">
            <a:avLst/>
          </a:prstGeom>
          <a:noFill/>
          <a:ln/>
        </p:spPr>
        <p:txBody>
          <a:bodyPr wrap="square" rtlCol="0" anchor="ctr"/>
          <a:lstStyle/>
          <a:p>
            <a:pPr marL="0" indent="0">
              <a:buNone/>
            </a:pPr>
            <a:r>
              <a:rPr lang="en-US" sz="1200" b="1" dirty="0">
                <a:solidFill>
                  <a:srgbClr val="0F2340"/>
                </a:solidFill>
                <a:latin typeface="Georgia" pitchFamily="34" charset="0"/>
              </a:rPr>
              <a:t>When you can’t be in the room</a:t>
            </a:r>
          </a:p>
          <a:p>
            <a:pPr marL="0" indent="0">
              <a:buNone/>
            </a:pPr>
            <a:r>
              <a:rPr lang="en-US" sz="1150" dirty="0">
                <a:solidFill>
                  <a:srgbClr val="1C2B3A"/>
                </a:solidFill>
                <a:latin typeface="Calibri" pitchFamily="34" charset="0"/>
              </a:rPr>
              <a:t>Because you are not available, have left the firm, or are no longer with the practice. The record must speak without you.</a:t>
            </a:r>
          </a:p>
        </p:txBody>
      </p:sp>
      <p:sp>
        <p:nvSpPr>
          <p:cNvPr id="11" name="Shape 9"/>
          <p:cNvSpPr/>
          <p:nvPr/>
        </p:nvSpPr>
        <p:spPr>
          <a:xfrm>
            <a:off x="320040" y="2935368"/>
            <a:ext cx="8503920" cy="767520"/>
          </a:xfrm>
          <a:prstGeom prst="rect">
            <a:avLst/>
          </a:prstGeom>
          <a:solidFill>
            <a:srgbClr val="EDE9E1"/>
          </a:solidFill>
          <a:ln w="12700">
            <a:solidFill>
              <a:srgbClr val="D0C8BC"/>
            </a:solidFill>
          </a:ln>
          <a:effectLst>
            <a:outerShdw blurRad="50800" dist="25400" dir="8100000" rotWithShape="0">
              <a:srgbClr val="000000">
                <a:alpha val="10000"/>
              </a:srgbClr>
            </a:outerShdw>
          </a:effectLst>
        </p:spPr>
        <p:txBody>
          <a:bodyPr/>
          <a:lstStyle/>
          <a:p>
            <a:endParaRPr lang="en-US"/>
          </a:p>
        </p:txBody>
      </p:sp>
      <p:sp>
        <p:nvSpPr>
          <p:cNvPr id="12" name="Shape 10"/>
          <p:cNvSpPr/>
          <p:nvPr/>
        </p:nvSpPr>
        <p:spPr>
          <a:xfrm>
            <a:off x="320040" y="2935368"/>
            <a:ext cx="475488" cy="767520"/>
          </a:xfrm>
          <a:prstGeom prst="rect">
            <a:avLst/>
          </a:prstGeom>
          <a:solidFill>
            <a:srgbClr val="0F2340"/>
          </a:solidFill>
          <a:ln w="12700">
            <a:solidFill>
              <a:srgbClr val="0F2340"/>
            </a:solidFill>
          </a:ln>
        </p:spPr>
        <p:txBody>
          <a:bodyPr/>
          <a:lstStyle/>
          <a:p>
            <a:endParaRPr lang="en-US"/>
          </a:p>
        </p:txBody>
      </p:sp>
      <p:sp>
        <p:nvSpPr>
          <p:cNvPr id="13" name="Text 11"/>
          <p:cNvSpPr/>
          <p:nvPr/>
        </p:nvSpPr>
        <p:spPr>
          <a:xfrm>
            <a:off x="320040" y="2935368"/>
            <a:ext cx="475488" cy="767520"/>
          </a:xfrm>
          <a:prstGeom prst="rect">
            <a:avLst/>
          </a:prstGeom>
          <a:noFill/>
          <a:ln/>
        </p:spPr>
        <p:txBody>
          <a:bodyPr wrap="square" lIns="0" tIns="0" rIns="0" bIns="0" rtlCol="0" anchor="ctr"/>
          <a:lstStyle/>
          <a:p>
            <a:pPr marL="0" indent="0" algn="ctr">
              <a:buNone/>
            </a:pPr>
            <a:r>
              <a:rPr lang="en-US" sz="1600" b="1" dirty="0">
                <a:solidFill>
                  <a:srgbClr val="B8924A"/>
                </a:solidFill>
                <a:latin typeface="Georgia" pitchFamily="34" charset="0"/>
              </a:rPr>
              <a:t>2</a:t>
            </a:r>
          </a:p>
        </p:txBody>
      </p:sp>
      <p:sp>
        <p:nvSpPr>
          <p:cNvPr id="14" name="Text 12"/>
          <p:cNvSpPr/>
          <p:nvPr/>
        </p:nvSpPr>
        <p:spPr>
          <a:xfrm>
            <a:off x="886968" y="2981088"/>
            <a:ext cx="7662672" cy="685800"/>
          </a:xfrm>
          <a:prstGeom prst="rect">
            <a:avLst/>
          </a:prstGeom>
          <a:noFill/>
          <a:ln/>
        </p:spPr>
        <p:txBody>
          <a:bodyPr wrap="square" rtlCol="0" anchor="ctr"/>
          <a:lstStyle/>
          <a:p>
            <a:pPr marL="0" indent="0">
              <a:buNone/>
            </a:pPr>
            <a:r>
              <a:rPr lang="en-US" sz="1200" b="1" dirty="0">
                <a:solidFill>
                  <a:srgbClr val="0F2340"/>
                </a:solidFill>
                <a:latin typeface="Georgia" pitchFamily="34" charset="0"/>
              </a:rPr>
              <a:t>In a complaint or examination context</a:t>
            </a:r>
          </a:p>
          <a:p>
            <a:pPr marL="0" indent="0">
              <a:buNone/>
            </a:pPr>
            <a:r>
              <a:rPr lang="en-US" sz="1150" dirty="0">
                <a:solidFill>
                  <a:srgbClr val="1C2B3A"/>
                </a:solidFill>
                <a:latin typeface="Calibri" pitchFamily="34" charset="0"/>
              </a:rPr>
              <a:t>The documentation must stand on its own before a regulator, a client’s attorney, or a dispute resolution process.</a:t>
            </a:r>
          </a:p>
        </p:txBody>
      </p:sp>
      <p:sp>
        <p:nvSpPr>
          <p:cNvPr id="15" name="Shape 13"/>
          <p:cNvSpPr/>
          <p:nvPr/>
        </p:nvSpPr>
        <p:spPr>
          <a:xfrm>
            <a:off x="320040" y="3777048"/>
            <a:ext cx="8503920" cy="767520"/>
          </a:xfrm>
          <a:prstGeom prst="rect">
            <a:avLst/>
          </a:prstGeom>
          <a:solidFill>
            <a:srgbClr val="FFFFFF"/>
          </a:solidFill>
          <a:ln w="12700">
            <a:solidFill>
              <a:srgbClr val="D0C8BC"/>
            </a:solidFill>
          </a:ln>
          <a:effectLst>
            <a:outerShdw blurRad="50800" dist="25400" dir="8100000" rotWithShape="0">
              <a:srgbClr val="000000">
                <a:alpha val="10000"/>
              </a:srgbClr>
            </a:outerShdw>
          </a:effectLst>
        </p:spPr>
        <p:txBody>
          <a:bodyPr/>
          <a:lstStyle/>
          <a:p>
            <a:endParaRPr lang="en-US"/>
          </a:p>
        </p:txBody>
      </p:sp>
      <p:sp>
        <p:nvSpPr>
          <p:cNvPr id="16" name="Shape 14"/>
          <p:cNvSpPr/>
          <p:nvPr/>
        </p:nvSpPr>
        <p:spPr>
          <a:xfrm>
            <a:off x="320040" y="3777048"/>
            <a:ext cx="475488" cy="767520"/>
          </a:xfrm>
          <a:prstGeom prst="rect">
            <a:avLst/>
          </a:prstGeom>
          <a:solidFill>
            <a:srgbClr val="0F2340"/>
          </a:solidFill>
          <a:ln w="12700">
            <a:solidFill>
              <a:srgbClr val="0F2340"/>
            </a:solidFill>
          </a:ln>
        </p:spPr>
        <p:txBody>
          <a:bodyPr/>
          <a:lstStyle/>
          <a:p>
            <a:endParaRPr lang="en-US"/>
          </a:p>
        </p:txBody>
      </p:sp>
      <p:sp>
        <p:nvSpPr>
          <p:cNvPr id="17" name="Text 15"/>
          <p:cNvSpPr/>
          <p:nvPr/>
        </p:nvSpPr>
        <p:spPr>
          <a:xfrm>
            <a:off x="320040" y="3777048"/>
            <a:ext cx="475488" cy="767520"/>
          </a:xfrm>
          <a:prstGeom prst="rect">
            <a:avLst/>
          </a:prstGeom>
          <a:noFill/>
          <a:ln/>
        </p:spPr>
        <p:txBody>
          <a:bodyPr wrap="square" lIns="0" tIns="0" rIns="0" bIns="0" rtlCol="0" anchor="ctr"/>
          <a:lstStyle/>
          <a:p>
            <a:pPr marL="0" indent="0" algn="ctr">
              <a:buNone/>
            </a:pPr>
            <a:r>
              <a:rPr lang="en-US" sz="1600" b="1" dirty="0">
                <a:solidFill>
                  <a:srgbClr val="B8924A"/>
                </a:solidFill>
                <a:latin typeface="Georgia" pitchFamily="34" charset="0"/>
              </a:rPr>
              <a:t>3</a:t>
            </a:r>
          </a:p>
        </p:txBody>
      </p:sp>
      <p:sp>
        <p:nvSpPr>
          <p:cNvPr id="18" name="Text 16"/>
          <p:cNvSpPr/>
          <p:nvPr/>
        </p:nvSpPr>
        <p:spPr>
          <a:xfrm>
            <a:off x="886968" y="3822768"/>
            <a:ext cx="7662672" cy="685800"/>
          </a:xfrm>
          <a:prstGeom prst="rect">
            <a:avLst/>
          </a:prstGeom>
          <a:noFill/>
          <a:ln/>
        </p:spPr>
        <p:txBody>
          <a:bodyPr wrap="square" rtlCol="0" anchor="ctr"/>
          <a:lstStyle/>
          <a:p>
            <a:pPr marL="0" indent="0">
              <a:buNone/>
            </a:pPr>
            <a:r>
              <a:rPr lang="en-US" sz="1200" b="1" dirty="0">
                <a:solidFill>
                  <a:srgbClr val="0F2340"/>
                </a:solidFill>
                <a:latin typeface="Georgia" pitchFamily="34" charset="0"/>
              </a:rPr>
              <a:t>When selling or transferring your practice</a:t>
            </a:r>
          </a:p>
          <a:p>
            <a:pPr marL="0" indent="0">
              <a:buNone/>
            </a:pPr>
            <a:r>
              <a:rPr lang="en-US" sz="1150" dirty="0">
                <a:solidFill>
                  <a:srgbClr val="1C2B3A"/>
                </a:solidFill>
                <a:latin typeface="Calibri" pitchFamily="34" charset="0"/>
              </a:rPr>
              <a:t>An acquiring firm will review the monitoring history. A self-explanatory file demonstrates a practice that was operated to a professional standard.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19">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The Examination-Ready Standard - Three Deficiency Patterns</a:t>
            </a:r>
            <a:endParaRPr lang="en-US" sz="2100" dirty="0"/>
          </a:p>
        </p:txBody>
      </p:sp>
      <p:sp>
        <p:nvSpPr>
          <p:cNvPr id="4" name="Shape 2"/>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5" name="Text 3"/>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6" name="Text 4"/>
          <p:cNvSpPr/>
          <p:nvPr/>
        </p:nvSpPr>
        <p:spPr>
          <a:xfrm>
            <a:off x="365760" y="886968"/>
            <a:ext cx="8412480" cy="310896"/>
          </a:xfrm>
          <a:prstGeom prst="rect">
            <a:avLst/>
          </a:prstGeom>
          <a:noFill/>
          <a:ln/>
        </p:spPr>
        <p:txBody>
          <a:bodyPr wrap="square" rtlCol="0" anchor="ctr"/>
          <a:lstStyle/>
          <a:p>
            <a:pPr marL="0" indent="0">
              <a:buNone/>
            </a:pPr>
            <a:r>
              <a:rPr lang="en-US" sz="1250" i="1" dirty="0">
                <a:solidFill>
                  <a:srgbClr val="6B7F8F"/>
                </a:solidFill>
                <a:latin typeface="Calibri" pitchFamily="34" charset="0"/>
                <a:ea typeface="Calibri" pitchFamily="34" charset="-122"/>
                <a:cs typeface="Calibri" pitchFamily="34" charset="-120"/>
              </a:rPr>
              <a:t>These three patterns appear in SEC examination deficiency letters for alternatives monitoring. Each corresponds to a specific element of the monitoring architecture.</a:t>
            </a:r>
            <a:endParaRPr lang="en-US" sz="1250" dirty="0"/>
          </a:p>
        </p:txBody>
      </p:sp>
      <p:sp>
        <p:nvSpPr>
          <p:cNvPr id="7" name="Shape 5"/>
          <p:cNvSpPr/>
          <p:nvPr/>
        </p:nvSpPr>
        <p:spPr>
          <a:xfrm>
            <a:off x="320040" y="1298448"/>
            <a:ext cx="8503920" cy="987552"/>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320040" y="1298448"/>
            <a:ext cx="1463040" cy="987552"/>
          </a:xfrm>
          <a:prstGeom prst="rect">
            <a:avLst/>
          </a:prstGeom>
          <a:solidFill>
            <a:srgbClr val="0F2340"/>
          </a:solidFill>
          <a:ln w="12700">
            <a:solidFill>
              <a:srgbClr val="0F2340"/>
            </a:solidFill>
            <a:prstDash val="solid"/>
          </a:ln>
        </p:spPr>
        <p:txBody>
          <a:bodyPr/>
          <a:lstStyle/>
          <a:p>
            <a:endParaRPr lang="en-US"/>
          </a:p>
        </p:txBody>
      </p:sp>
      <p:sp>
        <p:nvSpPr>
          <p:cNvPr id="9" name="Text 7"/>
          <p:cNvSpPr/>
          <p:nvPr/>
        </p:nvSpPr>
        <p:spPr>
          <a:xfrm>
            <a:off x="320040" y="1298448"/>
            <a:ext cx="1463040" cy="987552"/>
          </a:xfrm>
          <a:prstGeom prst="rect">
            <a:avLst/>
          </a:prstGeom>
          <a:noFill/>
          <a:ln/>
        </p:spPr>
        <p:txBody>
          <a:bodyPr wrap="square" rtlCol="0" anchor="ctr"/>
          <a:lstStyle/>
          <a:p>
            <a:pPr marL="0" indent="0" algn="ctr">
              <a:buNone/>
            </a:pPr>
            <a:r>
              <a:rPr lang="en-US" sz="1000" b="1" dirty="0">
                <a:solidFill>
                  <a:srgbClr val="B8924A"/>
                </a:solidFill>
                <a:latin typeface="Georgia" pitchFamily="34" charset="0"/>
                <a:ea typeface="Georgia" pitchFamily="34" charset="-122"/>
                <a:cs typeface="Georgia" pitchFamily="34" charset="-120"/>
              </a:rPr>
              <a:t>DOCUMENTATION GAP</a:t>
            </a:r>
            <a:endParaRPr lang="en-US" sz="1000" dirty="0"/>
          </a:p>
        </p:txBody>
      </p:sp>
      <p:sp>
        <p:nvSpPr>
          <p:cNvPr id="10" name="Text 8"/>
          <p:cNvSpPr/>
          <p:nvPr/>
        </p:nvSpPr>
        <p:spPr>
          <a:xfrm>
            <a:off x="1874520" y="1371600"/>
            <a:ext cx="6812280" cy="384048"/>
          </a:xfrm>
          <a:prstGeom prst="rect">
            <a:avLst/>
          </a:prstGeom>
          <a:noFill/>
          <a:ln/>
        </p:spPr>
        <p:txBody>
          <a:bodyPr wrap="square" rtlCol="0" anchor="ctr"/>
          <a:lstStyle/>
          <a:p>
            <a:pPr marL="0" indent="0">
              <a:buNone/>
            </a:pPr>
            <a:r>
              <a:rPr lang="en-US" sz="1200" i="1" dirty="0">
                <a:solidFill>
                  <a:srgbClr val="0F2340"/>
                </a:solidFill>
                <a:latin typeface="Georgia" pitchFamily="34" charset="0"/>
                <a:ea typeface="Georgia" pitchFamily="34" charset="-122"/>
                <a:cs typeface="Georgia" pitchFamily="34" charset="-120"/>
              </a:rPr>
              <a:t>“The firm could not demonstrate that it exercised ongoing oversight of alternative investments held in client portfolios.”</a:t>
            </a:r>
            <a:endParaRPr lang="en-US" sz="1200" dirty="0"/>
          </a:p>
        </p:txBody>
      </p:sp>
      <p:sp>
        <p:nvSpPr>
          <p:cNvPr id="11" name="Shape 9"/>
          <p:cNvSpPr/>
          <p:nvPr/>
        </p:nvSpPr>
        <p:spPr>
          <a:xfrm>
            <a:off x="1874520" y="1792224"/>
            <a:ext cx="6812280" cy="36576"/>
          </a:xfrm>
          <a:prstGeom prst="rect">
            <a:avLst/>
          </a:prstGeom>
          <a:solidFill>
            <a:srgbClr val="B8924A"/>
          </a:solidFill>
          <a:ln w="12700">
            <a:solidFill>
              <a:srgbClr val="B8924A"/>
            </a:solidFill>
            <a:prstDash val="solid"/>
          </a:ln>
        </p:spPr>
        <p:txBody>
          <a:bodyPr/>
          <a:lstStyle/>
          <a:p>
            <a:endParaRPr lang="en-US"/>
          </a:p>
        </p:txBody>
      </p:sp>
      <p:sp>
        <p:nvSpPr>
          <p:cNvPr id="12" name="Text 10"/>
          <p:cNvSpPr/>
          <p:nvPr/>
        </p:nvSpPr>
        <p:spPr>
          <a:xfrm>
            <a:off x="1874520" y="1865376"/>
            <a:ext cx="6812280" cy="347472"/>
          </a:xfrm>
          <a:prstGeom prst="rect">
            <a:avLst/>
          </a:prstGeom>
          <a:noFill/>
          <a:ln/>
        </p:spPr>
        <p:txBody>
          <a:bodyPr wrap="square" rtlCol="0" anchor="ctr"/>
          <a:lstStyle/>
          <a:p>
            <a:pPr marL="0" indent="0">
              <a:buNone/>
            </a:pPr>
            <a:r>
              <a:rPr lang="en-US" sz="1150" dirty="0">
                <a:solidFill>
                  <a:srgbClr val="1C2B3A"/>
                </a:solidFill>
                <a:latin typeface="Calibri" pitchFamily="34" charset="0"/>
                <a:ea typeface="Calibri" pitchFamily="34" charset="-122"/>
                <a:cs typeface="Calibri" pitchFamily="34" charset="-120"/>
              </a:rPr>
              <a:t>Prevented by: The six-element monitoring record and the self-explanatory standard. The oversight may have happened; without documentation, it didn’t.</a:t>
            </a:r>
            <a:endParaRPr lang="en-US" sz="1150" dirty="0"/>
          </a:p>
        </p:txBody>
      </p:sp>
      <p:sp>
        <p:nvSpPr>
          <p:cNvPr id="13" name="Shape 11"/>
          <p:cNvSpPr/>
          <p:nvPr/>
        </p:nvSpPr>
        <p:spPr>
          <a:xfrm>
            <a:off x="320040" y="2377440"/>
            <a:ext cx="8503920" cy="987552"/>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4" name="Shape 12"/>
          <p:cNvSpPr/>
          <p:nvPr/>
        </p:nvSpPr>
        <p:spPr>
          <a:xfrm>
            <a:off x="320040" y="2377440"/>
            <a:ext cx="1463040" cy="987552"/>
          </a:xfrm>
          <a:prstGeom prst="rect">
            <a:avLst/>
          </a:prstGeom>
          <a:solidFill>
            <a:srgbClr val="0F2340"/>
          </a:solidFill>
          <a:ln w="12700">
            <a:solidFill>
              <a:srgbClr val="0F2340"/>
            </a:solidFill>
            <a:prstDash val="solid"/>
          </a:ln>
        </p:spPr>
        <p:txBody>
          <a:bodyPr/>
          <a:lstStyle/>
          <a:p>
            <a:endParaRPr lang="en-US"/>
          </a:p>
        </p:txBody>
      </p:sp>
      <p:sp>
        <p:nvSpPr>
          <p:cNvPr id="15" name="Text 13"/>
          <p:cNvSpPr/>
          <p:nvPr/>
        </p:nvSpPr>
        <p:spPr>
          <a:xfrm>
            <a:off x="320040" y="2377440"/>
            <a:ext cx="1463040" cy="987552"/>
          </a:xfrm>
          <a:prstGeom prst="rect">
            <a:avLst/>
          </a:prstGeom>
          <a:noFill/>
          <a:ln/>
        </p:spPr>
        <p:txBody>
          <a:bodyPr wrap="square" rtlCol="0" anchor="ctr"/>
          <a:lstStyle/>
          <a:p>
            <a:pPr marL="0" indent="0" algn="ctr">
              <a:buNone/>
            </a:pPr>
            <a:r>
              <a:rPr lang="en-US" sz="1050" b="1" dirty="0">
                <a:solidFill>
                  <a:srgbClr val="B8924A"/>
                </a:solidFill>
                <a:latin typeface="Georgia" pitchFamily="34" charset="0"/>
                <a:ea typeface="Georgia" pitchFamily="34" charset="-122"/>
                <a:cs typeface="Georgia" pitchFamily="34" charset="-120"/>
              </a:rPr>
              <a:t>TRIGGER SURVEILLANCE GAP</a:t>
            </a:r>
            <a:endParaRPr lang="en-US" sz="1050" dirty="0"/>
          </a:p>
        </p:txBody>
      </p:sp>
      <p:sp>
        <p:nvSpPr>
          <p:cNvPr id="16" name="Text 14"/>
          <p:cNvSpPr/>
          <p:nvPr/>
        </p:nvSpPr>
        <p:spPr>
          <a:xfrm>
            <a:off x="1874520" y="2450592"/>
            <a:ext cx="6812280" cy="384048"/>
          </a:xfrm>
          <a:prstGeom prst="rect">
            <a:avLst/>
          </a:prstGeom>
          <a:noFill/>
          <a:ln/>
        </p:spPr>
        <p:txBody>
          <a:bodyPr wrap="square" rtlCol="0" anchor="ctr"/>
          <a:lstStyle/>
          <a:p>
            <a:pPr marL="0" indent="0">
              <a:buNone/>
            </a:pPr>
            <a:r>
              <a:rPr lang="en-US" sz="1200" i="1" dirty="0">
                <a:solidFill>
                  <a:srgbClr val="0F2340"/>
                </a:solidFill>
                <a:latin typeface="Georgia" pitchFamily="34" charset="0"/>
                <a:ea typeface="Georgia" pitchFamily="34" charset="-122"/>
                <a:cs typeface="Georgia" pitchFamily="34" charset="-120"/>
              </a:rPr>
              <a:t>“The firm’s monitoring process did not include a mechanism for identifying and responding to material changes in approved investments.”</a:t>
            </a:r>
            <a:endParaRPr lang="en-US" sz="1200" dirty="0"/>
          </a:p>
        </p:txBody>
      </p:sp>
      <p:sp>
        <p:nvSpPr>
          <p:cNvPr id="17" name="Shape 15"/>
          <p:cNvSpPr/>
          <p:nvPr/>
        </p:nvSpPr>
        <p:spPr>
          <a:xfrm>
            <a:off x="1874520" y="2871216"/>
            <a:ext cx="6812280" cy="36576"/>
          </a:xfrm>
          <a:prstGeom prst="rect">
            <a:avLst/>
          </a:prstGeom>
          <a:solidFill>
            <a:srgbClr val="B8924A"/>
          </a:solidFill>
          <a:ln w="12700">
            <a:solidFill>
              <a:srgbClr val="B8924A"/>
            </a:solidFill>
            <a:prstDash val="solid"/>
          </a:ln>
        </p:spPr>
        <p:txBody>
          <a:bodyPr/>
          <a:lstStyle/>
          <a:p>
            <a:endParaRPr lang="en-US"/>
          </a:p>
        </p:txBody>
      </p:sp>
      <p:sp>
        <p:nvSpPr>
          <p:cNvPr id="18" name="Text 16"/>
          <p:cNvSpPr/>
          <p:nvPr/>
        </p:nvSpPr>
        <p:spPr>
          <a:xfrm>
            <a:off x="1874520" y="2944368"/>
            <a:ext cx="6812280" cy="347472"/>
          </a:xfrm>
          <a:prstGeom prst="rect">
            <a:avLst/>
          </a:prstGeom>
          <a:noFill/>
          <a:ln/>
        </p:spPr>
        <p:txBody>
          <a:bodyPr wrap="square" rtlCol="0" anchor="ctr"/>
          <a:lstStyle/>
          <a:p>
            <a:pPr marL="0" indent="0">
              <a:buNone/>
            </a:pPr>
            <a:r>
              <a:rPr lang="en-US" sz="1150" dirty="0">
                <a:solidFill>
                  <a:srgbClr val="1C2B3A"/>
                </a:solidFill>
                <a:latin typeface="Calibri" pitchFamily="34" charset="0"/>
                <a:ea typeface="Calibri" pitchFamily="34" charset="-122"/>
                <a:cs typeface="Calibri" pitchFamily="34" charset="-120"/>
              </a:rPr>
              <a:t>Prevented by: The trigger surveillance practice: defined sources, defined response protocol, documented outcome for every trigger.</a:t>
            </a:r>
            <a:endParaRPr lang="en-US" sz="1150" dirty="0"/>
          </a:p>
        </p:txBody>
      </p:sp>
      <p:sp>
        <p:nvSpPr>
          <p:cNvPr id="19" name="Shape 17"/>
          <p:cNvSpPr/>
          <p:nvPr/>
        </p:nvSpPr>
        <p:spPr>
          <a:xfrm>
            <a:off x="320040" y="3456432"/>
            <a:ext cx="8503920" cy="987552"/>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320040" y="3456432"/>
            <a:ext cx="1463040" cy="987552"/>
          </a:xfrm>
          <a:prstGeom prst="rect">
            <a:avLst/>
          </a:prstGeom>
          <a:solidFill>
            <a:srgbClr val="0F2340"/>
          </a:solidFill>
          <a:ln w="12700">
            <a:solidFill>
              <a:srgbClr val="0F2340"/>
            </a:solidFill>
            <a:prstDash val="solid"/>
          </a:ln>
        </p:spPr>
        <p:txBody>
          <a:bodyPr/>
          <a:lstStyle/>
          <a:p>
            <a:endParaRPr lang="en-US"/>
          </a:p>
        </p:txBody>
      </p:sp>
      <p:sp>
        <p:nvSpPr>
          <p:cNvPr id="21" name="Text 19"/>
          <p:cNvSpPr/>
          <p:nvPr/>
        </p:nvSpPr>
        <p:spPr>
          <a:xfrm>
            <a:off x="384048" y="3456432"/>
            <a:ext cx="1335024" cy="987552"/>
          </a:xfrm>
          <a:prstGeom prst="rect">
            <a:avLst/>
          </a:prstGeom>
          <a:noFill/>
          <a:ln/>
        </p:spPr>
        <p:txBody>
          <a:bodyPr wrap="square" rtlCol="0" anchor="ctr"/>
          <a:lstStyle/>
          <a:p>
            <a:pPr marL="0" indent="0" algn="ctr">
              <a:buNone/>
            </a:pPr>
            <a:r>
              <a:rPr lang="en-US" sz="1050" b="1" dirty="0">
                <a:solidFill>
                  <a:srgbClr val="B8924A"/>
                </a:solidFill>
                <a:latin typeface="Georgia" pitchFamily="34" charset="0"/>
                <a:ea typeface="Georgia" pitchFamily="34" charset="-122"/>
                <a:cs typeface="Georgia" pitchFamily="34" charset="-120"/>
              </a:rPr>
              <a:t>SUITABILITY REFRESH GAP</a:t>
            </a:r>
            <a:endParaRPr lang="en-US" sz="1050" dirty="0"/>
          </a:p>
        </p:txBody>
      </p:sp>
      <p:sp>
        <p:nvSpPr>
          <p:cNvPr id="22" name="Text 20"/>
          <p:cNvSpPr/>
          <p:nvPr/>
        </p:nvSpPr>
        <p:spPr>
          <a:xfrm>
            <a:off x="1874520" y="3529584"/>
            <a:ext cx="6812280" cy="384048"/>
          </a:xfrm>
          <a:prstGeom prst="rect">
            <a:avLst/>
          </a:prstGeom>
          <a:noFill/>
          <a:ln/>
        </p:spPr>
        <p:txBody>
          <a:bodyPr wrap="square" rtlCol="0" anchor="ctr"/>
          <a:lstStyle/>
          <a:p>
            <a:pPr marL="0" indent="0">
              <a:buNone/>
            </a:pPr>
            <a:r>
              <a:rPr lang="en-US" sz="1200" i="1" dirty="0">
                <a:solidFill>
                  <a:srgbClr val="0F2340"/>
                </a:solidFill>
                <a:latin typeface="Georgia" pitchFamily="34" charset="0"/>
                <a:ea typeface="Georgia" pitchFamily="34" charset="-122"/>
                <a:cs typeface="Georgia" pitchFamily="34" charset="-120"/>
              </a:rPr>
              <a:t>“The firm did not conduct periodic reassessment of whether existing alternative investment positions remained appropriate for clients’ current financial profiles.”</a:t>
            </a:r>
            <a:endParaRPr lang="en-US" sz="1200" dirty="0"/>
          </a:p>
        </p:txBody>
      </p:sp>
      <p:sp>
        <p:nvSpPr>
          <p:cNvPr id="23" name="Shape 21"/>
          <p:cNvSpPr/>
          <p:nvPr/>
        </p:nvSpPr>
        <p:spPr>
          <a:xfrm>
            <a:off x="1874520" y="3950208"/>
            <a:ext cx="6812280" cy="36576"/>
          </a:xfrm>
          <a:prstGeom prst="rect">
            <a:avLst/>
          </a:prstGeom>
          <a:solidFill>
            <a:srgbClr val="B8924A"/>
          </a:solidFill>
          <a:ln w="12700">
            <a:solidFill>
              <a:srgbClr val="B8924A"/>
            </a:solidFill>
            <a:prstDash val="solid"/>
          </a:ln>
        </p:spPr>
        <p:txBody>
          <a:bodyPr/>
          <a:lstStyle/>
          <a:p>
            <a:endParaRPr lang="en-US"/>
          </a:p>
        </p:txBody>
      </p:sp>
      <p:sp>
        <p:nvSpPr>
          <p:cNvPr id="24" name="Text 22"/>
          <p:cNvSpPr/>
          <p:nvPr/>
        </p:nvSpPr>
        <p:spPr>
          <a:xfrm>
            <a:off x="1874520" y="4023360"/>
            <a:ext cx="6812280" cy="347472"/>
          </a:xfrm>
          <a:prstGeom prst="rect">
            <a:avLst/>
          </a:prstGeom>
          <a:noFill/>
          <a:ln/>
        </p:spPr>
        <p:txBody>
          <a:bodyPr wrap="square" rtlCol="0" anchor="ctr"/>
          <a:lstStyle/>
          <a:p>
            <a:pPr marL="0" indent="0">
              <a:buNone/>
            </a:pPr>
            <a:r>
              <a:rPr lang="en-US" sz="1150" dirty="0">
                <a:solidFill>
                  <a:srgbClr val="1C2B3A"/>
                </a:solidFill>
                <a:latin typeface="Calibri" pitchFamily="34" charset="0"/>
                <a:ea typeface="Calibri" pitchFamily="34" charset="-122"/>
                <a:cs typeface="Calibri" pitchFamily="34" charset="-120"/>
              </a:rPr>
              <a:t>Prevented by: The semi-annual portfolio-level review with its explicit suitability refresh component, documented separately from investment quality monitoring.</a:t>
            </a:r>
            <a:endParaRPr lang="en-US" sz="115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0">
    <p:bg>
      <p:bgPr>
        <a:solidFill>
          <a:srgbClr val="0F2340"/>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924A"/>
          </a:solidFill>
          <a:ln w="12700">
            <a:solidFill>
              <a:srgbClr val="B8924A"/>
            </a:solidFill>
            <a:prstDash val="solid"/>
          </a:ln>
        </p:spPr>
        <p:txBody>
          <a:bodyPr/>
          <a:lstStyle/>
          <a:p>
            <a:endParaRPr lang="en-US"/>
          </a:p>
        </p:txBody>
      </p:sp>
      <p:sp>
        <p:nvSpPr>
          <p:cNvPr id="3" name="Shape 1"/>
          <p:cNvSpPr/>
          <p:nvPr/>
        </p:nvSpPr>
        <p:spPr>
          <a:xfrm>
            <a:off x="164592" y="1371600"/>
            <a:ext cx="8979408" cy="2606040"/>
          </a:xfrm>
          <a:prstGeom prst="rect">
            <a:avLst/>
          </a:prstGeom>
          <a:solidFill>
            <a:srgbClr val="1A3A5C"/>
          </a:solidFill>
          <a:ln w="12700">
            <a:solidFill>
              <a:srgbClr val="1A3A5C"/>
            </a:solidFill>
            <a:prstDash val="solid"/>
          </a:ln>
        </p:spPr>
        <p:txBody>
          <a:bodyPr/>
          <a:lstStyle/>
          <a:p>
            <a:endParaRPr lang="en-US"/>
          </a:p>
        </p:txBody>
      </p:sp>
      <p:sp>
        <p:nvSpPr>
          <p:cNvPr id="4" name="Text 2"/>
          <p:cNvSpPr/>
          <p:nvPr/>
        </p:nvSpPr>
        <p:spPr>
          <a:xfrm>
            <a:off x="457200" y="320040"/>
            <a:ext cx="8229600" cy="365760"/>
          </a:xfrm>
          <a:prstGeom prst="rect">
            <a:avLst/>
          </a:prstGeom>
          <a:noFill/>
          <a:ln/>
        </p:spPr>
        <p:txBody>
          <a:bodyPr wrap="square" rtlCol="0" anchor="ctr"/>
          <a:lstStyle/>
          <a:p>
            <a:pPr marL="0" indent="0">
              <a:buNone/>
            </a:pPr>
            <a:r>
              <a:rPr lang="en-US" sz="1100" b="1" kern="0" spc="500" dirty="0">
                <a:solidFill>
                  <a:srgbClr val="B8924A"/>
                </a:solidFill>
                <a:latin typeface="Georgia" pitchFamily="34" charset="0"/>
                <a:ea typeface="Georgia" pitchFamily="34" charset="-122"/>
                <a:cs typeface="Georgia" pitchFamily="34" charset="-120"/>
              </a:rPr>
              <a:t>SECTION VII</a:t>
            </a:r>
            <a:endParaRPr lang="en-US" sz="1100" dirty="0"/>
          </a:p>
        </p:txBody>
      </p:sp>
      <p:sp>
        <p:nvSpPr>
          <p:cNvPr id="5" name="Text 3"/>
          <p:cNvSpPr/>
          <p:nvPr/>
        </p:nvSpPr>
        <p:spPr>
          <a:xfrm>
            <a:off x="457200" y="1508760"/>
            <a:ext cx="8229600" cy="150876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Monitoring in Client Communication</a:t>
            </a:r>
            <a:endParaRPr lang="en-US" sz="3000" dirty="0"/>
          </a:p>
        </p:txBody>
      </p:sp>
      <p:sp>
        <p:nvSpPr>
          <p:cNvPr id="6" name="Text 4"/>
          <p:cNvSpPr/>
          <p:nvPr/>
        </p:nvSpPr>
        <p:spPr>
          <a:xfrm>
            <a:off x="457200" y="3108960"/>
            <a:ext cx="8229600" cy="502920"/>
          </a:xfrm>
          <a:prstGeom prst="rect">
            <a:avLst/>
          </a:prstGeom>
          <a:noFill/>
          <a:ln/>
        </p:spPr>
        <p:txBody>
          <a:bodyPr wrap="square" rtlCol="0" anchor="ctr"/>
          <a:lstStyle/>
          <a:p>
            <a:pPr marL="0" indent="0">
              <a:buNone/>
            </a:pPr>
            <a:r>
              <a:rPr lang="en-US" sz="1500" i="1" dirty="0">
                <a:solidFill>
                  <a:srgbClr val="D4A96A"/>
                </a:solidFill>
                <a:latin typeface="Calibri" pitchFamily="34" charset="0"/>
                <a:ea typeface="Calibri" pitchFamily="34" charset="-122"/>
                <a:cs typeface="Calibri" pitchFamily="34" charset="-120"/>
              </a:rPr>
              <a:t>Making oversight visible · Watch list communication · Removal and illiquid positions</a:t>
            </a:r>
            <a:endParaRPr lang="en-US" sz="1500" dirty="0"/>
          </a:p>
        </p:txBody>
      </p:sp>
      <p:sp>
        <p:nvSpPr>
          <p:cNvPr id="7" name="Shape 5"/>
          <p:cNvSpPr/>
          <p:nvPr/>
        </p:nvSpPr>
        <p:spPr>
          <a:xfrm>
            <a:off x="0" y="4709160"/>
            <a:ext cx="9144000" cy="434340"/>
          </a:xfrm>
          <a:prstGeom prst="rect">
            <a:avLst/>
          </a:prstGeom>
          <a:solidFill>
            <a:srgbClr val="264D73"/>
          </a:solidFill>
          <a:ln w="12700">
            <a:solidFill>
              <a:srgbClr val="264D73"/>
            </a:solidFill>
            <a:prstDash val="solid"/>
          </a:ln>
        </p:spPr>
        <p:txBody>
          <a:bodyPr/>
          <a:lstStyle/>
          <a:p>
            <a:endParaRPr lang="en-US"/>
          </a:p>
        </p:txBody>
      </p:sp>
      <p:sp>
        <p:nvSpPr>
          <p:cNvPr id="8" name="Text 6"/>
          <p:cNvSpPr/>
          <p:nvPr/>
        </p:nvSpPr>
        <p:spPr>
          <a:xfrm>
            <a:off x="365760" y="4773168"/>
            <a:ext cx="8229600" cy="301752"/>
          </a:xfrm>
          <a:prstGeom prst="rect">
            <a:avLst/>
          </a:prstGeom>
          <a:noFill/>
          <a:ln/>
        </p:spPr>
        <p:txBody>
          <a:bodyPr wrap="square" rtlCol="0" anchor="ctr"/>
          <a:lstStyle/>
          <a:p>
            <a:pPr marL="0" indent="0">
              <a:buNone/>
            </a:pPr>
            <a:r>
              <a:rPr lang="en-US" sz="1100" dirty="0">
                <a:solidFill>
                  <a:srgbClr val="6B7F8F"/>
                </a:solidFill>
                <a:latin typeface="Calibri" pitchFamily="34" charset="0"/>
                <a:ea typeface="Calibri" pitchFamily="34" charset="-122"/>
                <a:cs typeface="Calibri" pitchFamily="34" charset="-120"/>
              </a:rPr>
              <a:t>Buttonwood Due Diligence Services  |  ALTSeek™</a:t>
            </a:r>
            <a:endParaRPr lang="en-US" sz="11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1">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Making Monitoring Visible - Communication That Builds Confidence</a:t>
            </a:r>
            <a:endParaRPr lang="en-US" sz="2100" dirty="0"/>
          </a:p>
        </p:txBody>
      </p:sp>
      <p:sp>
        <p:nvSpPr>
          <p:cNvPr id="4" name="Shape 2"/>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5" name="Text 3"/>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6" name="Shape 4"/>
          <p:cNvSpPr/>
          <p:nvPr/>
        </p:nvSpPr>
        <p:spPr>
          <a:xfrm>
            <a:off x="320040" y="960120"/>
            <a:ext cx="2743200" cy="3749040"/>
          </a:xfrm>
          <a:prstGeom prst="rect">
            <a:avLst/>
          </a:prstGeom>
          <a:solidFill>
            <a:srgbClr val="0F2340"/>
          </a:solidFill>
          <a:ln w="12700">
            <a:solidFill>
              <a:srgbClr val="0F2340"/>
            </a:solidFill>
            <a:prstDash val="solid"/>
          </a:ln>
          <a:effectLst>
            <a:outerShdw blurRad="101600" dist="38100" dir="8100000" algn="bl" rotWithShape="0">
              <a:srgbClr val="000000">
                <a:alpha val="12000"/>
              </a:srgbClr>
            </a:outerShdw>
          </a:effectLst>
        </p:spPr>
        <p:txBody>
          <a:bodyPr/>
          <a:lstStyle/>
          <a:p>
            <a:endParaRPr lang="en-US"/>
          </a:p>
        </p:txBody>
      </p:sp>
      <p:sp>
        <p:nvSpPr>
          <p:cNvPr id="7" name="Shape 5"/>
          <p:cNvSpPr/>
          <p:nvPr/>
        </p:nvSpPr>
        <p:spPr>
          <a:xfrm>
            <a:off x="320040" y="960120"/>
            <a:ext cx="2743200" cy="566928"/>
          </a:xfrm>
          <a:prstGeom prst="rect">
            <a:avLst/>
          </a:prstGeom>
          <a:solidFill>
            <a:srgbClr val="B8924A"/>
          </a:solidFill>
          <a:ln w="12700">
            <a:solidFill>
              <a:srgbClr val="B8924A"/>
            </a:solidFill>
            <a:prstDash val="solid"/>
          </a:ln>
        </p:spPr>
        <p:txBody>
          <a:bodyPr/>
          <a:lstStyle/>
          <a:p>
            <a:endParaRPr lang="en-US"/>
          </a:p>
        </p:txBody>
      </p:sp>
      <p:sp>
        <p:nvSpPr>
          <p:cNvPr id="8" name="Text 6"/>
          <p:cNvSpPr/>
          <p:nvPr/>
        </p:nvSpPr>
        <p:spPr>
          <a:xfrm>
            <a:off x="411480" y="960120"/>
            <a:ext cx="2560320" cy="566928"/>
          </a:xfrm>
          <a:prstGeom prst="rect">
            <a:avLst/>
          </a:prstGeom>
          <a:noFill/>
          <a:ln/>
        </p:spPr>
        <p:txBody>
          <a:bodyPr wrap="square" lIns="0" tIns="0" rIns="0" bIns="0" rtlCol="0" anchor="ctr"/>
          <a:lstStyle/>
          <a:p>
            <a:pPr marL="0" indent="0" algn="ctr">
              <a:buNone/>
            </a:pPr>
            <a:r>
              <a:rPr lang="en-US" sz="1100" b="1" dirty="0">
                <a:solidFill>
                  <a:srgbClr val="0F2340"/>
                </a:solidFill>
                <a:latin typeface="Georgia" pitchFamily="34" charset="0"/>
                <a:ea typeface="Georgia" pitchFamily="34" charset="-122"/>
                <a:cs typeface="Georgia" pitchFamily="34" charset="-120"/>
              </a:rPr>
              <a:t>QUARTERLY ALTERNATIVES REVIEW</a:t>
            </a:r>
            <a:endParaRPr lang="en-US" sz="1100" dirty="0"/>
          </a:p>
          <a:p>
            <a:pPr marL="0" indent="0" algn="ctr">
              <a:buNone/>
            </a:pPr>
            <a:r>
              <a:rPr lang="en-US" sz="1100" b="1" dirty="0">
                <a:solidFill>
                  <a:srgbClr val="0F2340"/>
                </a:solidFill>
                <a:latin typeface="Georgia" pitchFamily="34" charset="0"/>
                <a:ea typeface="Georgia" pitchFamily="34" charset="-122"/>
                <a:cs typeface="Georgia" pitchFamily="34" charset="-120"/>
              </a:rPr>
              <a:t>(5–10 minutes per meeting)</a:t>
            </a:r>
            <a:endParaRPr lang="en-US" sz="1100" dirty="0"/>
          </a:p>
        </p:txBody>
      </p:sp>
      <p:sp>
        <p:nvSpPr>
          <p:cNvPr id="9" name="Shape 7"/>
          <p:cNvSpPr/>
          <p:nvPr/>
        </p:nvSpPr>
        <p:spPr>
          <a:xfrm>
            <a:off x="484632" y="1896133"/>
            <a:ext cx="82296" cy="82296"/>
          </a:xfrm>
          <a:prstGeom prst="ellipse">
            <a:avLst/>
          </a:prstGeom>
          <a:solidFill>
            <a:srgbClr val="B8924A"/>
          </a:solidFill>
          <a:ln w="12700">
            <a:solidFill>
              <a:srgbClr val="B8924A"/>
            </a:solidFill>
            <a:prstDash val="solid"/>
          </a:ln>
        </p:spPr>
        <p:txBody>
          <a:bodyPr/>
          <a:lstStyle/>
          <a:p>
            <a:endParaRPr lang="en-US"/>
          </a:p>
        </p:txBody>
      </p:sp>
      <p:sp>
        <p:nvSpPr>
          <p:cNvPr id="10" name="Text 8"/>
          <p:cNvSpPr/>
          <p:nvPr/>
        </p:nvSpPr>
        <p:spPr>
          <a:xfrm>
            <a:off x="649224" y="1609344"/>
            <a:ext cx="2267712" cy="603504"/>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Investments reviewed this quarter and summary of findings</a:t>
            </a:r>
            <a:endParaRPr lang="en-US" sz="1150" dirty="0"/>
          </a:p>
        </p:txBody>
      </p:sp>
      <p:sp>
        <p:nvSpPr>
          <p:cNvPr id="11" name="Shape 9"/>
          <p:cNvSpPr/>
          <p:nvPr/>
        </p:nvSpPr>
        <p:spPr>
          <a:xfrm>
            <a:off x="484632" y="2554501"/>
            <a:ext cx="82296" cy="82296"/>
          </a:xfrm>
          <a:prstGeom prst="ellipse">
            <a:avLst/>
          </a:prstGeom>
          <a:solidFill>
            <a:srgbClr val="B8924A"/>
          </a:solidFill>
          <a:ln w="12700">
            <a:solidFill>
              <a:srgbClr val="B8924A"/>
            </a:solidFill>
            <a:prstDash val="solid"/>
          </a:ln>
        </p:spPr>
        <p:txBody>
          <a:bodyPr/>
          <a:lstStyle/>
          <a:p>
            <a:endParaRPr lang="en-US"/>
          </a:p>
        </p:txBody>
      </p:sp>
      <p:sp>
        <p:nvSpPr>
          <p:cNvPr id="12" name="Text 10"/>
          <p:cNvSpPr/>
          <p:nvPr/>
        </p:nvSpPr>
        <p:spPr>
          <a:xfrm>
            <a:off x="649224" y="2267712"/>
            <a:ext cx="2267712" cy="603504"/>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Current status of each watch-listed position</a:t>
            </a:r>
            <a:endParaRPr lang="en-US" sz="1150" dirty="0"/>
          </a:p>
        </p:txBody>
      </p:sp>
      <p:sp>
        <p:nvSpPr>
          <p:cNvPr id="13" name="Shape 11"/>
          <p:cNvSpPr/>
          <p:nvPr/>
        </p:nvSpPr>
        <p:spPr>
          <a:xfrm>
            <a:off x="484632" y="3212869"/>
            <a:ext cx="82296" cy="82296"/>
          </a:xfrm>
          <a:prstGeom prst="ellipse">
            <a:avLst/>
          </a:prstGeom>
          <a:solidFill>
            <a:srgbClr val="B8924A"/>
          </a:solidFill>
          <a:ln w="12700">
            <a:solidFill>
              <a:srgbClr val="B8924A"/>
            </a:solidFill>
            <a:prstDash val="solid"/>
          </a:ln>
        </p:spPr>
        <p:txBody>
          <a:bodyPr/>
          <a:lstStyle/>
          <a:p>
            <a:endParaRPr lang="en-US"/>
          </a:p>
        </p:txBody>
      </p:sp>
      <p:sp>
        <p:nvSpPr>
          <p:cNvPr id="14" name="Text 12"/>
          <p:cNvSpPr/>
          <p:nvPr/>
        </p:nvSpPr>
        <p:spPr>
          <a:xfrm>
            <a:off x="649224" y="2926080"/>
            <a:ext cx="2267712" cy="603504"/>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Any material events or trigger responses since last meeting</a:t>
            </a:r>
            <a:endParaRPr lang="en-US" sz="1150" dirty="0"/>
          </a:p>
        </p:txBody>
      </p:sp>
      <p:sp>
        <p:nvSpPr>
          <p:cNvPr id="15" name="Shape 13"/>
          <p:cNvSpPr/>
          <p:nvPr/>
        </p:nvSpPr>
        <p:spPr>
          <a:xfrm>
            <a:off x="484632" y="3871237"/>
            <a:ext cx="82296" cy="82296"/>
          </a:xfrm>
          <a:prstGeom prst="ellipse">
            <a:avLst/>
          </a:prstGeom>
          <a:solidFill>
            <a:srgbClr val="B8924A"/>
          </a:solidFill>
          <a:ln w="12700">
            <a:solidFill>
              <a:srgbClr val="B8924A"/>
            </a:solidFill>
            <a:prstDash val="solid"/>
          </a:ln>
        </p:spPr>
        <p:txBody>
          <a:bodyPr/>
          <a:lstStyle/>
          <a:p>
            <a:endParaRPr lang="en-US"/>
          </a:p>
        </p:txBody>
      </p:sp>
      <p:sp>
        <p:nvSpPr>
          <p:cNvPr id="16" name="Text 14"/>
          <p:cNvSpPr/>
          <p:nvPr/>
        </p:nvSpPr>
        <p:spPr>
          <a:xfrm>
            <a:off x="649224" y="3584448"/>
            <a:ext cx="2267712" cy="603504"/>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Demonstrates active stewardship, not passive holding</a:t>
            </a:r>
            <a:endParaRPr lang="en-US" sz="1150" dirty="0"/>
          </a:p>
        </p:txBody>
      </p:sp>
      <p:sp>
        <p:nvSpPr>
          <p:cNvPr id="17" name="Shape 15"/>
          <p:cNvSpPr/>
          <p:nvPr/>
        </p:nvSpPr>
        <p:spPr>
          <a:xfrm>
            <a:off x="3227832" y="960120"/>
            <a:ext cx="2743200" cy="3749040"/>
          </a:xfrm>
          <a:prstGeom prst="rect">
            <a:avLst/>
          </a:prstGeom>
          <a:solidFill>
            <a:srgbClr val="1A3A5C"/>
          </a:solidFill>
          <a:ln w="12700">
            <a:solidFill>
              <a:srgbClr val="1A3A5C"/>
            </a:solidFill>
            <a:prstDash val="solid"/>
          </a:ln>
          <a:effectLst>
            <a:outerShdw blurRad="101600" dist="38100" dir="8100000" algn="bl" rotWithShape="0">
              <a:srgbClr val="000000">
                <a:alpha val="12000"/>
              </a:srgbClr>
            </a:outerShdw>
          </a:effectLst>
        </p:spPr>
        <p:txBody>
          <a:bodyPr/>
          <a:lstStyle/>
          <a:p>
            <a:endParaRPr lang="en-US"/>
          </a:p>
        </p:txBody>
      </p:sp>
      <p:sp>
        <p:nvSpPr>
          <p:cNvPr id="18" name="Shape 16"/>
          <p:cNvSpPr/>
          <p:nvPr/>
        </p:nvSpPr>
        <p:spPr>
          <a:xfrm>
            <a:off x="3227832" y="960120"/>
            <a:ext cx="2743200" cy="566928"/>
          </a:xfrm>
          <a:prstGeom prst="rect">
            <a:avLst/>
          </a:prstGeom>
          <a:solidFill>
            <a:srgbClr val="B8924A"/>
          </a:solidFill>
          <a:ln w="12700">
            <a:solidFill>
              <a:srgbClr val="B8924A"/>
            </a:solidFill>
            <a:prstDash val="solid"/>
          </a:ln>
        </p:spPr>
        <p:txBody>
          <a:bodyPr/>
          <a:lstStyle/>
          <a:p>
            <a:endParaRPr lang="en-US"/>
          </a:p>
        </p:txBody>
      </p:sp>
      <p:sp>
        <p:nvSpPr>
          <p:cNvPr id="19" name="Text 17"/>
          <p:cNvSpPr/>
          <p:nvPr/>
        </p:nvSpPr>
        <p:spPr>
          <a:xfrm>
            <a:off x="3319272" y="960120"/>
            <a:ext cx="2560320" cy="566928"/>
          </a:xfrm>
          <a:prstGeom prst="rect">
            <a:avLst/>
          </a:prstGeom>
          <a:noFill/>
          <a:ln/>
        </p:spPr>
        <p:txBody>
          <a:bodyPr wrap="square" lIns="0" tIns="0" rIns="0" bIns="0" rtlCol="0" anchor="ctr"/>
          <a:lstStyle/>
          <a:p>
            <a:pPr marL="0" indent="0" algn="ctr">
              <a:buNone/>
            </a:pPr>
            <a:r>
              <a:rPr lang="en-US" sz="1100" b="1" dirty="0">
                <a:solidFill>
                  <a:srgbClr val="0F2340"/>
                </a:solidFill>
                <a:latin typeface="Georgia" pitchFamily="34" charset="0"/>
                <a:ea typeface="Georgia" pitchFamily="34" charset="-122"/>
                <a:cs typeface="Georgia" pitchFamily="34" charset="-120"/>
              </a:rPr>
              <a:t>WATCH LIST NOTIFICATION</a:t>
            </a:r>
            <a:endParaRPr lang="en-US" sz="1100" dirty="0"/>
          </a:p>
          <a:p>
            <a:pPr marL="0" indent="0" algn="ctr">
              <a:buNone/>
            </a:pPr>
            <a:r>
              <a:rPr lang="en-US" sz="1100" b="1" dirty="0">
                <a:solidFill>
                  <a:srgbClr val="0F2340"/>
                </a:solidFill>
                <a:latin typeface="Georgia" pitchFamily="34" charset="0"/>
                <a:ea typeface="Georgia" pitchFamily="34" charset="-122"/>
                <a:cs typeface="Georgia" pitchFamily="34" charset="-120"/>
              </a:rPr>
              <a:t>(When material threshold is met)</a:t>
            </a:r>
            <a:endParaRPr lang="en-US" sz="1100" dirty="0"/>
          </a:p>
        </p:txBody>
      </p:sp>
      <p:sp>
        <p:nvSpPr>
          <p:cNvPr id="20" name="Shape 18"/>
          <p:cNvSpPr/>
          <p:nvPr/>
        </p:nvSpPr>
        <p:spPr>
          <a:xfrm>
            <a:off x="3392424" y="1877928"/>
            <a:ext cx="82296" cy="82296"/>
          </a:xfrm>
          <a:prstGeom prst="ellipse">
            <a:avLst/>
          </a:prstGeom>
          <a:solidFill>
            <a:srgbClr val="B8924A"/>
          </a:solidFill>
          <a:ln w="12700">
            <a:solidFill>
              <a:srgbClr val="B8924A"/>
            </a:solidFill>
            <a:prstDash val="solid"/>
          </a:ln>
        </p:spPr>
        <p:txBody>
          <a:bodyPr/>
          <a:lstStyle/>
          <a:p>
            <a:endParaRPr lang="en-US"/>
          </a:p>
        </p:txBody>
      </p:sp>
      <p:sp>
        <p:nvSpPr>
          <p:cNvPr id="21" name="Text 19"/>
          <p:cNvSpPr/>
          <p:nvPr/>
        </p:nvSpPr>
        <p:spPr>
          <a:xfrm>
            <a:off x="3557016" y="1609344"/>
            <a:ext cx="2267712" cy="603504"/>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Factual and specific about what you know</a:t>
            </a:r>
            <a:endParaRPr lang="en-US" sz="1150" dirty="0"/>
          </a:p>
        </p:txBody>
      </p:sp>
      <p:sp>
        <p:nvSpPr>
          <p:cNvPr id="22" name="Shape 20"/>
          <p:cNvSpPr/>
          <p:nvPr/>
        </p:nvSpPr>
        <p:spPr>
          <a:xfrm>
            <a:off x="3392424" y="2536296"/>
            <a:ext cx="82296" cy="82296"/>
          </a:xfrm>
          <a:prstGeom prst="ellipse">
            <a:avLst/>
          </a:prstGeom>
          <a:solidFill>
            <a:srgbClr val="B8924A"/>
          </a:solidFill>
          <a:ln w="12700">
            <a:solidFill>
              <a:srgbClr val="B8924A"/>
            </a:solidFill>
            <a:prstDash val="solid"/>
          </a:ln>
        </p:spPr>
        <p:txBody>
          <a:bodyPr/>
          <a:lstStyle/>
          <a:p>
            <a:endParaRPr lang="en-US"/>
          </a:p>
        </p:txBody>
      </p:sp>
      <p:sp>
        <p:nvSpPr>
          <p:cNvPr id="23" name="Text 21"/>
          <p:cNvSpPr/>
          <p:nvPr/>
        </p:nvSpPr>
        <p:spPr>
          <a:xfrm>
            <a:off x="3557016" y="2267712"/>
            <a:ext cx="2267712" cy="603504"/>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Clear about what you don’t yet know and why</a:t>
            </a:r>
            <a:endParaRPr lang="en-US" sz="1150" dirty="0"/>
          </a:p>
        </p:txBody>
      </p:sp>
      <p:sp>
        <p:nvSpPr>
          <p:cNvPr id="24" name="Shape 22"/>
          <p:cNvSpPr/>
          <p:nvPr/>
        </p:nvSpPr>
        <p:spPr>
          <a:xfrm>
            <a:off x="3392424" y="3194664"/>
            <a:ext cx="82296" cy="82296"/>
          </a:xfrm>
          <a:prstGeom prst="ellipse">
            <a:avLst/>
          </a:prstGeom>
          <a:solidFill>
            <a:srgbClr val="B8924A"/>
          </a:solidFill>
          <a:ln w="12700">
            <a:solidFill>
              <a:srgbClr val="B8924A"/>
            </a:solidFill>
            <a:prstDash val="solid"/>
          </a:ln>
        </p:spPr>
        <p:txBody>
          <a:bodyPr/>
          <a:lstStyle/>
          <a:p>
            <a:endParaRPr lang="en-US"/>
          </a:p>
        </p:txBody>
      </p:sp>
      <p:sp>
        <p:nvSpPr>
          <p:cNvPr id="25" name="Text 23"/>
          <p:cNvSpPr/>
          <p:nvPr/>
        </p:nvSpPr>
        <p:spPr>
          <a:xfrm>
            <a:off x="3557016" y="2926080"/>
            <a:ext cx="2267712" cy="603504"/>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Explicit about your next steps and timeline</a:t>
            </a:r>
            <a:endParaRPr lang="en-US" sz="1150" dirty="0"/>
          </a:p>
        </p:txBody>
      </p:sp>
      <p:sp>
        <p:nvSpPr>
          <p:cNvPr id="26" name="Shape 24"/>
          <p:cNvSpPr/>
          <p:nvPr/>
        </p:nvSpPr>
        <p:spPr>
          <a:xfrm>
            <a:off x="3392424" y="3853032"/>
            <a:ext cx="82296" cy="82296"/>
          </a:xfrm>
          <a:prstGeom prst="ellipse">
            <a:avLst/>
          </a:prstGeom>
          <a:solidFill>
            <a:srgbClr val="B8924A"/>
          </a:solidFill>
          <a:ln w="12700">
            <a:solidFill>
              <a:srgbClr val="B8924A"/>
            </a:solidFill>
            <a:prstDash val="solid"/>
          </a:ln>
        </p:spPr>
        <p:txBody>
          <a:bodyPr/>
          <a:lstStyle/>
          <a:p>
            <a:endParaRPr lang="en-US"/>
          </a:p>
        </p:txBody>
      </p:sp>
      <p:sp>
        <p:nvSpPr>
          <p:cNvPr id="27" name="Text 25"/>
          <p:cNvSpPr/>
          <p:nvPr/>
        </p:nvSpPr>
        <p:spPr>
          <a:xfrm>
            <a:off x="3557016" y="3584448"/>
            <a:ext cx="2267712" cy="603504"/>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Document: what said, when, client response, action taken or deferred</a:t>
            </a:r>
            <a:endParaRPr lang="en-US" sz="1150" dirty="0"/>
          </a:p>
        </p:txBody>
      </p:sp>
      <p:sp>
        <p:nvSpPr>
          <p:cNvPr id="28" name="Shape 26"/>
          <p:cNvSpPr/>
          <p:nvPr/>
        </p:nvSpPr>
        <p:spPr>
          <a:xfrm>
            <a:off x="6135624" y="960120"/>
            <a:ext cx="2743200" cy="3749040"/>
          </a:xfrm>
          <a:prstGeom prst="rect">
            <a:avLst/>
          </a:prstGeom>
          <a:solidFill>
            <a:srgbClr val="0F2340"/>
          </a:solidFill>
          <a:ln w="12700">
            <a:solidFill>
              <a:srgbClr val="0F2340"/>
            </a:solidFill>
            <a:prstDash val="solid"/>
          </a:ln>
          <a:effectLst>
            <a:outerShdw blurRad="101600" dist="38100" dir="8100000" algn="bl" rotWithShape="0">
              <a:srgbClr val="000000">
                <a:alpha val="12000"/>
              </a:srgbClr>
            </a:outerShdw>
          </a:effectLst>
        </p:spPr>
        <p:txBody>
          <a:bodyPr/>
          <a:lstStyle/>
          <a:p>
            <a:endParaRPr lang="en-US"/>
          </a:p>
        </p:txBody>
      </p:sp>
      <p:sp>
        <p:nvSpPr>
          <p:cNvPr id="29" name="Shape 27"/>
          <p:cNvSpPr/>
          <p:nvPr/>
        </p:nvSpPr>
        <p:spPr>
          <a:xfrm>
            <a:off x="6135624" y="960120"/>
            <a:ext cx="2743200" cy="566928"/>
          </a:xfrm>
          <a:prstGeom prst="rect">
            <a:avLst/>
          </a:prstGeom>
          <a:solidFill>
            <a:srgbClr val="B8924A"/>
          </a:solidFill>
          <a:ln w="12700">
            <a:solidFill>
              <a:srgbClr val="B8924A"/>
            </a:solidFill>
            <a:prstDash val="solid"/>
          </a:ln>
        </p:spPr>
        <p:txBody>
          <a:bodyPr/>
          <a:lstStyle/>
          <a:p>
            <a:endParaRPr lang="en-US"/>
          </a:p>
        </p:txBody>
      </p:sp>
      <p:sp>
        <p:nvSpPr>
          <p:cNvPr id="30" name="Text 28"/>
          <p:cNvSpPr/>
          <p:nvPr/>
        </p:nvSpPr>
        <p:spPr>
          <a:xfrm>
            <a:off x="6227064" y="960120"/>
            <a:ext cx="2560320" cy="566928"/>
          </a:xfrm>
          <a:prstGeom prst="rect">
            <a:avLst/>
          </a:prstGeom>
          <a:noFill/>
          <a:ln/>
        </p:spPr>
        <p:txBody>
          <a:bodyPr wrap="square" lIns="0" tIns="0" rIns="0" bIns="0" rtlCol="0" anchor="ctr"/>
          <a:lstStyle/>
          <a:p>
            <a:pPr marL="0" indent="0" algn="ctr">
              <a:buNone/>
            </a:pPr>
            <a:r>
              <a:rPr lang="en-US" sz="1100" b="1" dirty="0">
                <a:solidFill>
                  <a:srgbClr val="0F2340"/>
                </a:solidFill>
                <a:latin typeface="Georgia" pitchFamily="34" charset="0"/>
                <a:ea typeface="Georgia" pitchFamily="34" charset="-122"/>
                <a:cs typeface="Georgia" pitchFamily="34" charset="-120"/>
              </a:rPr>
              <a:t>REMOVAL &amp; ILLIQUID POSITIONS</a:t>
            </a:r>
            <a:endParaRPr lang="en-US" sz="1100" dirty="0"/>
          </a:p>
          <a:p>
            <a:pPr marL="0" indent="0" algn="ctr">
              <a:buNone/>
            </a:pPr>
            <a:r>
              <a:rPr lang="en-US" sz="1100" b="1" dirty="0">
                <a:solidFill>
                  <a:srgbClr val="0F2340"/>
                </a:solidFill>
                <a:latin typeface="Georgia" pitchFamily="34" charset="0"/>
                <a:ea typeface="Georgia" pitchFamily="34" charset="-122"/>
                <a:cs typeface="Georgia" pitchFamily="34" charset="-120"/>
              </a:rPr>
              <a:t>(Within days, not at next meeting)</a:t>
            </a:r>
            <a:endParaRPr lang="en-US" sz="1100" dirty="0"/>
          </a:p>
        </p:txBody>
      </p:sp>
      <p:sp>
        <p:nvSpPr>
          <p:cNvPr id="31" name="Shape 29"/>
          <p:cNvSpPr/>
          <p:nvPr/>
        </p:nvSpPr>
        <p:spPr>
          <a:xfrm>
            <a:off x="6300216" y="1877928"/>
            <a:ext cx="82296" cy="82296"/>
          </a:xfrm>
          <a:prstGeom prst="ellipse">
            <a:avLst/>
          </a:prstGeom>
          <a:solidFill>
            <a:srgbClr val="B8924A"/>
          </a:solidFill>
          <a:ln w="12700">
            <a:solidFill>
              <a:srgbClr val="B8924A"/>
            </a:solidFill>
            <a:prstDash val="solid"/>
          </a:ln>
        </p:spPr>
        <p:txBody>
          <a:bodyPr/>
          <a:lstStyle/>
          <a:p>
            <a:endParaRPr lang="en-US"/>
          </a:p>
        </p:txBody>
      </p:sp>
      <p:sp>
        <p:nvSpPr>
          <p:cNvPr id="32" name="Text 30"/>
          <p:cNvSpPr/>
          <p:nvPr/>
        </p:nvSpPr>
        <p:spPr>
          <a:xfrm>
            <a:off x="6464808" y="1609344"/>
            <a:ext cx="2267712" cy="603504"/>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Timely: removal communication should not wait for the next quarterly review</a:t>
            </a:r>
            <a:endParaRPr lang="en-US" sz="1150" dirty="0"/>
          </a:p>
        </p:txBody>
      </p:sp>
      <p:sp>
        <p:nvSpPr>
          <p:cNvPr id="33" name="Shape 31"/>
          <p:cNvSpPr/>
          <p:nvPr/>
        </p:nvSpPr>
        <p:spPr>
          <a:xfrm>
            <a:off x="6300216" y="2536296"/>
            <a:ext cx="82296" cy="82296"/>
          </a:xfrm>
          <a:prstGeom prst="ellipse">
            <a:avLst/>
          </a:prstGeom>
          <a:solidFill>
            <a:srgbClr val="B8924A"/>
          </a:solidFill>
          <a:ln w="12700">
            <a:solidFill>
              <a:srgbClr val="B8924A"/>
            </a:solidFill>
            <a:prstDash val="solid"/>
          </a:ln>
        </p:spPr>
        <p:txBody>
          <a:bodyPr/>
          <a:lstStyle/>
          <a:p>
            <a:endParaRPr lang="en-US"/>
          </a:p>
        </p:txBody>
      </p:sp>
      <p:sp>
        <p:nvSpPr>
          <p:cNvPr id="34" name="Text 32"/>
          <p:cNvSpPr/>
          <p:nvPr/>
        </p:nvSpPr>
        <p:spPr>
          <a:xfrm>
            <a:off x="6464808" y="2267712"/>
            <a:ext cx="2267712" cy="603504"/>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Client-specific analysis: exit at next liquidity window, hold with monitoring, or hold and accept</a:t>
            </a:r>
            <a:endParaRPr lang="en-US" sz="1150" dirty="0"/>
          </a:p>
        </p:txBody>
      </p:sp>
      <p:sp>
        <p:nvSpPr>
          <p:cNvPr id="35" name="Shape 33"/>
          <p:cNvSpPr/>
          <p:nvPr/>
        </p:nvSpPr>
        <p:spPr>
          <a:xfrm>
            <a:off x="6300216" y="3194664"/>
            <a:ext cx="82296" cy="82296"/>
          </a:xfrm>
          <a:prstGeom prst="ellipse">
            <a:avLst/>
          </a:prstGeom>
          <a:solidFill>
            <a:srgbClr val="B8924A"/>
          </a:solidFill>
          <a:ln w="12700">
            <a:solidFill>
              <a:srgbClr val="B8924A"/>
            </a:solidFill>
            <a:prstDash val="solid"/>
          </a:ln>
        </p:spPr>
        <p:txBody>
          <a:bodyPr/>
          <a:lstStyle/>
          <a:p>
            <a:endParaRPr lang="en-US"/>
          </a:p>
        </p:txBody>
      </p:sp>
      <p:sp>
        <p:nvSpPr>
          <p:cNvPr id="36" name="Text 34"/>
          <p:cNvSpPr/>
          <p:nvPr/>
        </p:nvSpPr>
        <p:spPr>
          <a:xfrm>
            <a:off x="6464808" y="2926080"/>
            <a:ext cx="2267712" cy="603504"/>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For illiquid positions: document the concern, the limitation, the oversight plan, and the exit trigger</a:t>
            </a:r>
            <a:endParaRPr lang="en-US" sz="1150" dirty="0"/>
          </a:p>
        </p:txBody>
      </p:sp>
      <p:sp>
        <p:nvSpPr>
          <p:cNvPr id="37" name="Shape 35"/>
          <p:cNvSpPr/>
          <p:nvPr/>
        </p:nvSpPr>
        <p:spPr>
          <a:xfrm>
            <a:off x="6300216" y="3853032"/>
            <a:ext cx="82296" cy="82296"/>
          </a:xfrm>
          <a:prstGeom prst="ellipse">
            <a:avLst/>
          </a:prstGeom>
          <a:solidFill>
            <a:srgbClr val="B8924A"/>
          </a:solidFill>
          <a:ln w="12700">
            <a:solidFill>
              <a:srgbClr val="B8924A"/>
            </a:solidFill>
            <a:prstDash val="solid"/>
          </a:ln>
        </p:spPr>
        <p:txBody>
          <a:bodyPr/>
          <a:lstStyle/>
          <a:p>
            <a:endParaRPr lang="en-US"/>
          </a:p>
        </p:txBody>
      </p:sp>
      <p:sp>
        <p:nvSpPr>
          <p:cNvPr id="38" name="Text 36"/>
          <p:cNvSpPr/>
          <p:nvPr/>
        </p:nvSpPr>
        <p:spPr>
          <a:xfrm>
            <a:off x="6464808" y="3584448"/>
            <a:ext cx="2267712" cy="603504"/>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Documentation of the full communication closes the oversight record</a:t>
            </a:r>
            <a:endParaRPr lang="en-US" sz="115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2">
    <p:bg>
      <p:bgPr>
        <a:solidFill>
          <a:srgbClr val="0F2340"/>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2D6A4F"/>
          </a:solidFill>
          <a:ln w="12700">
            <a:solidFill>
              <a:srgbClr val="2D6A4F"/>
            </a:solidFill>
            <a:prstDash val="solid"/>
          </a:ln>
        </p:spPr>
        <p:txBody>
          <a:bodyPr/>
          <a:lstStyle/>
          <a:p>
            <a:endParaRPr lang="en-US"/>
          </a:p>
        </p:txBody>
      </p:sp>
      <p:sp>
        <p:nvSpPr>
          <p:cNvPr id="3" name="Shape 1"/>
          <p:cNvSpPr/>
          <p:nvPr/>
        </p:nvSpPr>
        <p:spPr>
          <a:xfrm>
            <a:off x="164592" y="1371600"/>
            <a:ext cx="8979408" cy="2606040"/>
          </a:xfrm>
          <a:prstGeom prst="rect">
            <a:avLst/>
          </a:prstGeom>
          <a:solidFill>
            <a:srgbClr val="1A3A5C"/>
          </a:solidFill>
          <a:ln w="12700">
            <a:solidFill>
              <a:srgbClr val="1A3A5C"/>
            </a:solidFill>
            <a:prstDash val="solid"/>
          </a:ln>
        </p:spPr>
        <p:txBody>
          <a:bodyPr/>
          <a:lstStyle/>
          <a:p>
            <a:endParaRPr lang="en-US"/>
          </a:p>
        </p:txBody>
      </p:sp>
      <p:sp>
        <p:nvSpPr>
          <p:cNvPr id="4" name="Text 2"/>
          <p:cNvSpPr/>
          <p:nvPr/>
        </p:nvSpPr>
        <p:spPr>
          <a:xfrm>
            <a:off x="457200" y="320040"/>
            <a:ext cx="8229600" cy="365760"/>
          </a:xfrm>
          <a:prstGeom prst="rect">
            <a:avLst/>
          </a:prstGeom>
          <a:noFill/>
          <a:ln/>
        </p:spPr>
        <p:txBody>
          <a:bodyPr wrap="square" rtlCol="0" anchor="ctr"/>
          <a:lstStyle/>
          <a:p>
            <a:pPr marL="0" indent="0">
              <a:buNone/>
            </a:pPr>
            <a:r>
              <a:rPr lang="en-US" sz="1100" b="1" kern="0" spc="500" dirty="0">
                <a:solidFill>
                  <a:srgbClr val="52B788"/>
                </a:solidFill>
                <a:latin typeface="Georgia" pitchFamily="34" charset="0"/>
                <a:ea typeface="Georgia" pitchFamily="34" charset="-122"/>
                <a:cs typeface="Georgia" pitchFamily="34" charset="-120"/>
              </a:rPr>
              <a:t>SECTION VIII</a:t>
            </a:r>
            <a:endParaRPr lang="en-US" sz="1100" dirty="0"/>
          </a:p>
        </p:txBody>
      </p:sp>
      <p:sp>
        <p:nvSpPr>
          <p:cNvPr id="5" name="Text 3"/>
          <p:cNvSpPr/>
          <p:nvPr/>
        </p:nvSpPr>
        <p:spPr>
          <a:xfrm>
            <a:off x="457200" y="1508760"/>
            <a:ext cx="8229600" cy="150876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Building Your Monitoring Architecture</a:t>
            </a:r>
            <a:endParaRPr lang="en-US" sz="3000" dirty="0"/>
          </a:p>
          <a:p>
            <a:pPr marL="0" indent="0">
              <a:buNone/>
            </a:pPr>
            <a:r>
              <a:rPr lang="en-US" sz="3000" b="1" dirty="0">
                <a:solidFill>
                  <a:srgbClr val="FFFFFF"/>
                </a:solidFill>
                <a:latin typeface="Georgia" pitchFamily="34" charset="0"/>
                <a:ea typeface="Georgia" pitchFamily="34" charset="-122"/>
                <a:cs typeface="Georgia" pitchFamily="34" charset="-120"/>
              </a:rPr>
              <a:t>Internal vs. Third-Party Oversight</a:t>
            </a:r>
            <a:endParaRPr lang="en-US" sz="3000" dirty="0"/>
          </a:p>
        </p:txBody>
      </p:sp>
      <p:sp>
        <p:nvSpPr>
          <p:cNvPr id="6" name="Text 4"/>
          <p:cNvSpPr/>
          <p:nvPr/>
        </p:nvSpPr>
        <p:spPr>
          <a:xfrm>
            <a:off x="457200" y="3108960"/>
            <a:ext cx="8229600" cy="502920"/>
          </a:xfrm>
          <a:prstGeom prst="rect">
            <a:avLst/>
          </a:prstGeom>
          <a:noFill/>
          <a:ln/>
        </p:spPr>
        <p:txBody>
          <a:bodyPr wrap="square" rtlCol="0" anchor="ctr"/>
          <a:lstStyle/>
          <a:p>
            <a:pPr marL="0" indent="0">
              <a:buNone/>
            </a:pPr>
            <a:r>
              <a:rPr lang="en-US" sz="1500" i="1" dirty="0">
                <a:solidFill>
                  <a:srgbClr val="D4A96A"/>
                </a:solidFill>
                <a:latin typeface="Calibri" pitchFamily="34" charset="0"/>
                <a:ea typeface="Calibri" pitchFamily="34" charset="-122"/>
                <a:cs typeface="Calibri" pitchFamily="34" charset="-120"/>
              </a:rPr>
              <a:t>What can be delegated · What cannot · How to structure the arrangement </a:t>
            </a:r>
            <a:endParaRPr lang="en-US" sz="1500" dirty="0"/>
          </a:p>
        </p:txBody>
      </p:sp>
      <p:sp>
        <p:nvSpPr>
          <p:cNvPr id="7" name="Shape 5"/>
          <p:cNvSpPr/>
          <p:nvPr/>
        </p:nvSpPr>
        <p:spPr>
          <a:xfrm>
            <a:off x="0" y="4709160"/>
            <a:ext cx="9144000" cy="434340"/>
          </a:xfrm>
          <a:prstGeom prst="rect">
            <a:avLst/>
          </a:prstGeom>
          <a:solidFill>
            <a:srgbClr val="264D73"/>
          </a:solidFill>
          <a:ln w="12700">
            <a:solidFill>
              <a:srgbClr val="264D73"/>
            </a:solidFill>
            <a:prstDash val="solid"/>
          </a:ln>
        </p:spPr>
        <p:txBody>
          <a:bodyPr/>
          <a:lstStyle/>
          <a:p>
            <a:endParaRPr lang="en-US"/>
          </a:p>
        </p:txBody>
      </p:sp>
      <p:sp>
        <p:nvSpPr>
          <p:cNvPr id="8" name="Text 6"/>
          <p:cNvSpPr/>
          <p:nvPr/>
        </p:nvSpPr>
        <p:spPr>
          <a:xfrm>
            <a:off x="365760" y="4773168"/>
            <a:ext cx="8229600" cy="301752"/>
          </a:xfrm>
          <a:prstGeom prst="rect">
            <a:avLst/>
          </a:prstGeom>
          <a:noFill/>
          <a:ln/>
        </p:spPr>
        <p:txBody>
          <a:bodyPr wrap="square" rtlCol="0" anchor="ctr"/>
          <a:lstStyle/>
          <a:p>
            <a:pPr marL="0" indent="0">
              <a:buNone/>
            </a:pPr>
            <a:r>
              <a:rPr lang="en-US" sz="1100" dirty="0">
                <a:solidFill>
                  <a:srgbClr val="6B7F8F"/>
                </a:solidFill>
                <a:latin typeface="Calibri" pitchFamily="34" charset="0"/>
                <a:ea typeface="Calibri" pitchFamily="34" charset="-122"/>
                <a:cs typeface="Calibri" pitchFamily="34" charset="-120"/>
              </a:rPr>
              <a:t>Buttonwood Due Diligence Services  |  ALTSeek™</a:t>
            </a:r>
            <a:endParaRPr lang="en-US" sz="11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3">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Shape 1"/>
          <p:cNvSpPr/>
          <p:nvPr/>
        </p:nvSpPr>
        <p:spPr>
          <a:xfrm>
            <a:off x="0" y="0"/>
            <a:ext cx="164592" cy="777240"/>
          </a:xfrm>
          <a:prstGeom prst="rect">
            <a:avLst/>
          </a:prstGeom>
          <a:solidFill>
            <a:srgbClr val="2D6A4F"/>
          </a:solidFill>
          <a:ln w="12700">
            <a:solidFill>
              <a:srgbClr val="2D6A4F"/>
            </a:solidFill>
            <a:prstDash val="solid"/>
          </a:ln>
        </p:spPr>
        <p:txBody>
          <a:bodyPr/>
          <a:lstStyle/>
          <a:p>
            <a:endParaRPr lang="en-US"/>
          </a:p>
        </p:txBody>
      </p:sp>
      <p:sp>
        <p:nvSpPr>
          <p:cNvPr id="4" name="Text 2"/>
          <p:cNvSpPr/>
          <p:nvPr/>
        </p:nvSpPr>
        <p:spPr>
          <a:xfrm>
            <a:off x="320040" y="0"/>
            <a:ext cx="850392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The Monitoring Spectrum - From Fully Internal to Hybrid</a:t>
            </a:r>
            <a:endParaRPr lang="en-US" sz="2100" dirty="0"/>
          </a:p>
        </p:txBody>
      </p:sp>
      <p:sp>
        <p:nvSpPr>
          <p:cNvPr id="5" name="Shape 3"/>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6" name="Text 4"/>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7" name="Text 5"/>
          <p:cNvSpPr/>
          <p:nvPr/>
        </p:nvSpPr>
        <p:spPr>
          <a:xfrm>
            <a:off x="365760" y="886968"/>
            <a:ext cx="8412480" cy="310896"/>
          </a:xfrm>
          <a:prstGeom prst="rect">
            <a:avLst/>
          </a:prstGeom>
          <a:noFill/>
          <a:ln/>
        </p:spPr>
        <p:txBody>
          <a:bodyPr wrap="square" rtlCol="0" anchor="ctr"/>
          <a:lstStyle/>
          <a:p>
            <a:pPr marL="0" indent="0">
              <a:buNone/>
            </a:pPr>
            <a:r>
              <a:rPr lang="en-US" sz="1300" i="1" dirty="0">
                <a:solidFill>
                  <a:srgbClr val="6B7F8F"/>
                </a:solidFill>
                <a:latin typeface="Calibri" pitchFamily="34" charset="0"/>
                <a:ea typeface="Calibri" pitchFamily="34" charset="-122"/>
                <a:cs typeface="Calibri" pitchFamily="34" charset="-120"/>
              </a:rPr>
              <a:t>The question is not whether to use third-party resources. The question is which monitoring functions they are best suited to support.</a:t>
            </a:r>
            <a:endParaRPr lang="en-US" sz="1300" dirty="0"/>
          </a:p>
        </p:txBody>
      </p:sp>
      <p:sp>
        <p:nvSpPr>
          <p:cNvPr id="8" name="Shape 6"/>
          <p:cNvSpPr/>
          <p:nvPr/>
        </p:nvSpPr>
        <p:spPr>
          <a:xfrm>
            <a:off x="320040" y="1298448"/>
            <a:ext cx="4206240" cy="3410712"/>
          </a:xfrm>
          <a:prstGeom prst="rect">
            <a:avLst/>
          </a:prstGeom>
          <a:solidFill>
            <a:srgbClr val="2D6A4F"/>
          </a:solidFill>
          <a:ln w="12700">
            <a:solidFill>
              <a:srgbClr val="2D6A4F"/>
            </a:solidFill>
            <a:prstDash val="solid"/>
          </a:ln>
          <a:effectLst>
            <a:outerShdw blurRad="101600" dist="38100" dir="8100000" algn="bl" rotWithShape="0">
              <a:srgbClr val="000000">
                <a:alpha val="12000"/>
              </a:srgbClr>
            </a:outerShdw>
          </a:effectLst>
        </p:spPr>
        <p:txBody>
          <a:bodyPr/>
          <a:lstStyle/>
          <a:p>
            <a:endParaRPr lang="en-US"/>
          </a:p>
        </p:txBody>
      </p:sp>
      <p:sp>
        <p:nvSpPr>
          <p:cNvPr id="9" name="Shape 7"/>
          <p:cNvSpPr/>
          <p:nvPr/>
        </p:nvSpPr>
        <p:spPr>
          <a:xfrm>
            <a:off x="320040" y="1298448"/>
            <a:ext cx="4206240" cy="402336"/>
          </a:xfrm>
          <a:prstGeom prst="rect">
            <a:avLst/>
          </a:prstGeom>
          <a:solidFill>
            <a:srgbClr val="B8924A"/>
          </a:solidFill>
          <a:ln w="12700">
            <a:solidFill>
              <a:srgbClr val="B8924A"/>
            </a:solidFill>
            <a:prstDash val="solid"/>
          </a:ln>
        </p:spPr>
        <p:txBody>
          <a:bodyPr/>
          <a:lstStyle/>
          <a:p>
            <a:endParaRPr lang="en-US"/>
          </a:p>
        </p:txBody>
      </p:sp>
      <p:pic>
        <p:nvPicPr>
          <p:cNvPr id="10" name="Image 0" descr="preencoded.png"/>
          <p:cNvPicPr>
            <a:picLocks noChangeAspect="1"/>
          </p:cNvPicPr>
          <p:nvPr/>
        </p:nvPicPr>
        <p:blipFill>
          <a:blip r:embed="rId3"/>
          <a:stretch>
            <a:fillRect/>
          </a:stretch>
        </p:blipFill>
        <p:spPr>
          <a:xfrm>
            <a:off x="411480" y="1353312"/>
            <a:ext cx="256032" cy="256032"/>
          </a:xfrm>
          <a:prstGeom prst="rect">
            <a:avLst/>
          </a:prstGeom>
        </p:spPr>
      </p:pic>
      <p:sp>
        <p:nvSpPr>
          <p:cNvPr id="11" name="Text 8"/>
          <p:cNvSpPr/>
          <p:nvPr/>
        </p:nvSpPr>
        <p:spPr>
          <a:xfrm>
            <a:off x="758952" y="1298448"/>
            <a:ext cx="3657600" cy="402336"/>
          </a:xfrm>
          <a:prstGeom prst="rect">
            <a:avLst/>
          </a:prstGeom>
          <a:noFill/>
          <a:ln/>
        </p:spPr>
        <p:txBody>
          <a:bodyPr wrap="square" lIns="0" tIns="0" rIns="0" bIns="0" rtlCol="0" anchor="ctr"/>
          <a:lstStyle/>
          <a:p>
            <a:pPr marL="0" indent="0">
              <a:buNone/>
            </a:pPr>
            <a:r>
              <a:rPr lang="en-US" sz="1050" b="1" dirty="0">
                <a:solidFill>
                  <a:srgbClr val="0F2340"/>
                </a:solidFill>
                <a:latin typeface="Georgia" pitchFamily="34" charset="0"/>
                <a:ea typeface="Georgia" pitchFamily="34" charset="-122"/>
                <a:cs typeface="Georgia" pitchFamily="34" charset="-120"/>
              </a:rPr>
              <a:t>WHAT CAN BE DELEGATED</a:t>
            </a:r>
            <a:endParaRPr lang="en-US" sz="1050" dirty="0"/>
          </a:p>
        </p:txBody>
      </p:sp>
      <p:pic>
        <p:nvPicPr>
          <p:cNvPr id="12" name="Image 1" descr="preencoded.png"/>
          <p:cNvPicPr>
            <a:picLocks noChangeAspect="1"/>
          </p:cNvPicPr>
          <p:nvPr/>
        </p:nvPicPr>
        <p:blipFill>
          <a:blip r:embed="rId3"/>
          <a:stretch>
            <a:fillRect/>
          </a:stretch>
        </p:blipFill>
        <p:spPr>
          <a:xfrm>
            <a:off x="484632" y="2015321"/>
            <a:ext cx="182880" cy="182880"/>
          </a:xfrm>
          <a:prstGeom prst="rect">
            <a:avLst/>
          </a:prstGeom>
        </p:spPr>
      </p:pic>
      <p:sp>
        <p:nvSpPr>
          <p:cNvPr id="13" name="Text 9"/>
          <p:cNvSpPr/>
          <p:nvPr/>
        </p:nvSpPr>
        <p:spPr>
          <a:xfrm>
            <a:off x="758952" y="1792224"/>
            <a:ext cx="3621024" cy="60350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Public records surveillance across the full approved list (EDGAR, BrokerCheck, news alerts)</a:t>
            </a:r>
            <a:endParaRPr lang="en-US" sz="1200" dirty="0"/>
          </a:p>
        </p:txBody>
      </p:sp>
      <p:pic>
        <p:nvPicPr>
          <p:cNvPr id="14" name="Image 2" descr="preencoded.png"/>
          <p:cNvPicPr>
            <a:picLocks noChangeAspect="1"/>
          </p:cNvPicPr>
          <p:nvPr/>
        </p:nvPicPr>
        <p:blipFill>
          <a:blip r:embed="rId3"/>
          <a:stretch>
            <a:fillRect/>
          </a:stretch>
        </p:blipFill>
        <p:spPr>
          <a:xfrm>
            <a:off x="484632" y="3133161"/>
            <a:ext cx="182880" cy="182880"/>
          </a:xfrm>
          <a:prstGeom prst="rect">
            <a:avLst/>
          </a:prstGeom>
        </p:spPr>
      </p:pic>
      <p:sp>
        <p:nvSpPr>
          <p:cNvPr id="15" name="Text 10"/>
          <p:cNvSpPr/>
          <p:nvPr/>
        </p:nvSpPr>
        <p:spPr>
          <a:xfrm>
            <a:off x="758952" y="2910064"/>
            <a:ext cx="3621024" cy="60350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Sponsor-level annual analytical review - reassessment with contextual expertise</a:t>
            </a:r>
            <a:endParaRPr lang="en-US" sz="1200" dirty="0"/>
          </a:p>
        </p:txBody>
      </p:sp>
      <p:pic>
        <p:nvPicPr>
          <p:cNvPr id="16" name="Image 3" descr="preencoded.png"/>
          <p:cNvPicPr>
            <a:picLocks noChangeAspect="1"/>
          </p:cNvPicPr>
          <p:nvPr/>
        </p:nvPicPr>
        <p:blipFill>
          <a:blip r:embed="rId3"/>
          <a:stretch>
            <a:fillRect/>
          </a:stretch>
        </p:blipFill>
        <p:spPr>
          <a:xfrm>
            <a:off x="484632" y="3695994"/>
            <a:ext cx="182880" cy="182880"/>
          </a:xfrm>
          <a:prstGeom prst="rect">
            <a:avLst/>
          </a:prstGeom>
        </p:spPr>
      </p:pic>
      <p:sp>
        <p:nvSpPr>
          <p:cNvPr id="17" name="Text 11"/>
          <p:cNvSpPr/>
          <p:nvPr/>
        </p:nvSpPr>
        <p:spPr>
          <a:xfrm>
            <a:off x="758952" y="3472897"/>
            <a:ext cx="3621024" cy="60350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Financial statement analysis: distribution coverage, leverage, credit quality in context of sector data</a:t>
            </a:r>
            <a:endParaRPr lang="en-US" sz="1200" dirty="0"/>
          </a:p>
        </p:txBody>
      </p:sp>
      <p:pic>
        <p:nvPicPr>
          <p:cNvPr id="18" name="Image 4" descr="preencoded.png"/>
          <p:cNvPicPr>
            <a:picLocks noChangeAspect="1"/>
          </p:cNvPicPr>
          <p:nvPr/>
        </p:nvPicPr>
        <p:blipFill>
          <a:blip r:embed="rId3"/>
          <a:stretch>
            <a:fillRect/>
          </a:stretch>
        </p:blipFill>
        <p:spPr>
          <a:xfrm>
            <a:off x="484632" y="4254281"/>
            <a:ext cx="182880" cy="182880"/>
          </a:xfrm>
          <a:prstGeom prst="rect">
            <a:avLst/>
          </a:prstGeom>
        </p:spPr>
      </p:pic>
      <p:sp>
        <p:nvSpPr>
          <p:cNvPr id="19" name="Text 12"/>
          <p:cNvSpPr/>
          <p:nvPr/>
        </p:nvSpPr>
        <p:spPr>
          <a:xfrm>
            <a:off x="758952" y="4031184"/>
            <a:ext cx="3621024" cy="60350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Sector and market monitoring: the contextual intelligence that informs investment-level assessments</a:t>
            </a:r>
            <a:endParaRPr lang="en-US" sz="1200" dirty="0"/>
          </a:p>
        </p:txBody>
      </p:sp>
      <p:sp>
        <p:nvSpPr>
          <p:cNvPr id="20" name="Shape 13"/>
          <p:cNvSpPr/>
          <p:nvPr/>
        </p:nvSpPr>
        <p:spPr>
          <a:xfrm>
            <a:off x="4709160" y="1298448"/>
            <a:ext cx="4206240" cy="3410712"/>
          </a:xfrm>
          <a:prstGeom prst="rect">
            <a:avLst/>
          </a:prstGeom>
          <a:solidFill>
            <a:srgbClr val="7A1C1C"/>
          </a:solidFill>
          <a:ln w="12700">
            <a:solidFill>
              <a:srgbClr val="7A1C1C"/>
            </a:solidFill>
            <a:prstDash val="solid"/>
          </a:ln>
          <a:effectLst>
            <a:outerShdw blurRad="101600" dist="38100" dir="8100000" algn="bl" rotWithShape="0">
              <a:srgbClr val="000000">
                <a:alpha val="12000"/>
              </a:srgbClr>
            </a:outerShdw>
          </a:effectLst>
        </p:spPr>
        <p:txBody>
          <a:bodyPr/>
          <a:lstStyle/>
          <a:p>
            <a:endParaRPr lang="en-US"/>
          </a:p>
        </p:txBody>
      </p:sp>
      <p:sp>
        <p:nvSpPr>
          <p:cNvPr id="21" name="Shape 14"/>
          <p:cNvSpPr/>
          <p:nvPr/>
        </p:nvSpPr>
        <p:spPr>
          <a:xfrm>
            <a:off x="4709160" y="1298448"/>
            <a:ext cx="4206240" cy="402336"/>
          </a:xfrm>
          <a:prstGeom prst="rect">
            <a:avLst/>
          </a:prstGeom>
          <a:solidFill>
            <a:srgbClr val="3D0F0F"/>
          </a:solidFill>
          <a:ln w="12700">
            <a:solidFill>
              <a:srgbClr val="3D0F0F"/>
            </a:solidFill>
            <a:prstDash val="solid"/>
          </a:ln>
        </p:spPr>
        <p:txBody>
          <a:bodyPr/>
          <a:lstStyle/>
          <a:p>
            <a:endParaRPr lang="en-US"/>
          </a:p>
        </p:txBody>
      </p:sp>
      <p:pic>
        <p:nvPicPr>
          <p:cNvPr id="22" name="Image 5" descr="preencoded.png"/>
          <p:cNvPicPr>
            <a:picLocks noChangeAspect="1"/>
          </p:cNvPicPr>
          <p:nvPr/>
        </p:nvPicPr>
        <p:blipFill>
          <a:blip r:embed="rId4"/>
          <a:stretch>
            <a:fillRect/>
          </a:stretch>
        </p:blipFill>
        <p:spPr>
          <a:xfrm>
            <a:off x="4800600" y="1353312"/>
            <a:ext cx="256032" cy="256032"/>
          </a:xfrm>
          <a:prstGeom prst="rect">
            <a:avLst/>
          </a:prstGeom>
        </p:spPr>
      </p:pic>
      <p:sp>
        <p:nvSpPr>
          <p:cNvPr id="23" name="Text 15"/>
          <p:cNvSpPr/>
          <p:nvPr/>
        </p:nvSpPr>
        <p:spPr>
          <a:xfrm>
            <a:off x="5148072" y="1298448"/>
            <a:ext cx="3657600" cy="402336"/>
          </a:xfrm>
          <a:prstGeom prst="rect">
            <a:avLst/>
          </a:prstGeom>
          <a:noFill/>
          <a:ln/>
        </p:spPr>
        <p:txBody>
          <a:bodyPr wrap="square" lIns="0" tIns="0" rIns="0" bIns="0" rtlCol="0" anchor="ctr"/>
          <a:lstStyle/>
          <a:p>
            <a:pPr marL="0" indent="0">
              <a:buNone/>
            </a:pPr>
            <a:r>
              <a:rPr lang="en-US" sz="1050" b="1" dirty="0">
                <a:solidFill>
                  <a:srgbClr val="FFFFFF"/>
                </a:solidFill>
                <a:latin typeface="Georgia" pitchFamily="34" charset="0"/>
                <a:ea typeface="Georgia" pitchFamily="34" charset="-122"/>
                <a:cs typeface="Georgia" pitchFamily="34" charset="-120"/>
              </a:rPr>
              <a:t>WHAT CANNOT BE DELEGATED</a:t>
            </a:r>
            <a:endParaRPr lang="en-US" sz="1050" dirty="0"/>
          </a:p>
        </p:txBody>
      </p:sp>
      <p:pic>
        <p:nvPicPr>
          <p:cNvPr id="24" name="Image 6" descr="preencoded.png"/>
          <p:cNvPicPr>
            <a:picLocks noChangeAspect="1"/>
          </p:cNvPicPr>
          <p:nvPr/>
        </p:nvPicPr>
        <p:blipFill>
          <a:blip r:embed="rId4"/>
          <a:stretch>
            <a:fillRect/>
          </a:stretch>
        </p:blipFill>
        <p:spPr>
          <a:xfrm>
            <a:off x="4873752" y="2015321"/>
            <a:ext cx="182880" cy="182880"/>
          </a:xfrm>
          <a:prstGeom prst="rect">
            <a:avLst/>
          </a:prstGeom>
        </p:spPr>
      </p:pic>
      <p:sp>
        <p:nvSpPr>
          <p:cNvPr id="25" name="Text 16"/>
          <p:cNvSpPr/>
          <p:nvPr/>
        </p:nvSpPr>
        <p:spPr>
          <a:xfrm>
            <a:off x="5148072" y="1792224"/>
            <a:ext cx="3621024" cy="603504"/>
          </a:xfrm>
          <a:prstGeom prst="rect">
            <a:avLst/>
          </a:prstGeom>
          <a:noFill/>
          <a:ln/>
        </p:spPr>
        <p:txBody>
          <a:bodyPr wrap="square" rtlCol="0" anchor="ctr"/>
          <a:lstStyle/>
          <a:p>
            <a:pPr marL="0" indent="0">
              <a:buNone/>
            </a:pPr>
            <a:r>
              <a:rPr lang="en-US" sz="1200" dirty="0">
                <a:solidFill>
                  <a:srgbClr val="F5B8B8"/>
                </a:solidFill>
                <a:latin typeface="Calibri" pitchFamily="34" charset="0"/>
                <a:ea typeface="Calibri" pitchFamily="34" charset="-122"/>
                <a:cs typeface="Calibri" pitchFamily="34" charset="-120"/>
              </a:rPr>
              <a:t>The fiduciary decision: continue, watch, exit - the adviser’s judgment and documentation</a:t>
            </a:r>
            <a:endParaRPr lang="en-US" sz="1200" dirty="0"/>
          </a:p>
        </p:txBody>
      </p:sp>
      <p:pic>
        <p:nvPicPr>
          <p:cNvPr id="26" name="Image 7" descr="preencoded.png"/>
          <p:cNvPicPr>
            <a:picLocks noChangeAspect="1"/>
          </p:cNvPicPr>
          <p:nvPr/>
        </p:nvPicPr>
        <p:blipFill>
          <a:blip r:embed="rId4"/>
          <a:stretch>
            <a:fillRect/>
          </a:stretch>
        </p:blipFill>
        <p:spPr>
          <a:xfrm>
            <a:off x="4873752" y="2673689"/>
            <a:ext cx="182880" cy="182880"/>
          </a:xfrm>
          <a:prstGeom prst="rect">
            <a:avLst/>
          </a:prstGeom>
        </p:spPr>
      </p:pic>
      <p:sp>
        <p:nvSpPr>
          <p:cNvPr id="27" name="Text 17"/>
          <p:cNvSpPr/>
          <p:nvPr/>
        </p:nvSpPr>
        <p:spPr>
          <a:xfrm>
            <a:off x="5148072" y="2450592"/>
            <a:ext cx="3621024" cy="603504"/>
          </a:xfrm>
          <a:prstGeom prst="rect">
            <a:avLst/>
          </a:prstGeom>
          <a:noFill/>
          <a:ln/>
        </p:spPr>
        <p:txBody>
          <a:bodyPr wrap="square" rtlCol="0" anchor="ctr"/>
          <a:lstStyle/>
          <a:p>
            <a:pPr marL="0" indent="0">
              <a:buNone/>
            </a:pPr>
            <a:r>
              <a:rPr lang="en-US" sz="1200" dirty="0">
                <a:solidFill>
                  <a:srgbClr val="F5B8B8"/>
                </a:solidFill>
                <a:latin typeface="Calibri" pitchFamily="34" charset="0"/>
                <a:ea typeface="Calibri" pitchFamily="34" charset="-122"/>
                <a:cs typeface="Calibri" pitchFamily="34" charset="-120"/>
              </a:rPr>
              <a:t>Client communication: the relationship dimension of the obligation</a:t>
            </a:r>
            <a:endParaRPr lang="en-US" sz="1200" dirty="0"/>
          </a:p>
        </p:txBody>
      </p:sp>
      <p:pic>
        <p:nvPicPr>
          <p:cNvPr id="28" name="Image 8" descr="preencoded.png"/>
          <p:cNvPicPr>
            <a:picLocks noChangeAspect="1"/>
          </p:cNvPicPr>
          <p:nvPr/>
        </p:nvPicPr>
        <p:blipFill>
          <a:blip r:embed="rId4"/>
          <a:stretch>
            <a:fillRect/>
          </a:stretch>
        </p:blipFill>
        <p:spPr>
          <a:xfrm>
            <a:off x="4873752" y="3332057"/>
            <a:ext cx="182880" cy="182880"/>
          </a:xfrm>
          <a:prstGeom prst="rect">
            <a:avLst/>
          </a:prstGeom>
        </p:spPr>
      </p:pic>
      <p:sp>
        <p:nvSpPr>
          <p:cNvPr id="29" name="Text 18"/>
          <p:cNvSpPr/>
          <p:nvPr/>
        </p:nvSpPr>
        <p:spPr>
          <a:xfrm>
            <a:off x="5148072" y="3108960"/>
            <a:ext cx="3621024" cy="603504"/>
          </a:xfrm>
          <a:prstGeom prst="rect">
            <a:avLst/>
          </a:prstGeom>
          <a:noFill/>
          <a:ln/>
        </p:spPr>
        <p:txBody>
          <a:bodyPr wrap="square" rtlCol="0" anchor="ctr"/>
          <a:lstStyle/>
          <a:p>
            <a:pPr marL="0" indent="0">
              <a:buNone/>
            </a:pPr>
            <a:r>
              <a:rPr lang="en-US" sz="1200" dirty="0">
                <a:solidFill>
                  <a:srgbClr val="F5B8B8"/>
                </a:solidFill>
                <a:latin typeface="Calibri" pitchFamily="34" charset="0"/>
                <a:ea typeface="Calibri" pitchFamily="34" charset="-122"/>
                <a:cs typeface="Calibri" pitchFamily="34" charset="-120"/>
              </a:rPr>
              <a:t>The individual client suitability refresh: requires client-specific knowledge that lives with the adviser</a:t>
            </a:r>
            <a:endParaRPr lang="en-US" sz="1200" dirty="0"/>
          </a:p>
        </p:txBody>
      </p:sp>
      <p:pic>
        <p:nvPicPr>
          <p:cNvPr id="30" name="Image 9" descr="preencoded.png"/>
          <p:cNvPicPr>
            <a:picLocks noChangeAspect="1"/>
          </p:cNvPicPr>
          <p:nvPr/>
        </p:nvPicPr>
        <p:blipFill>
          <a:blip r:embed="rId4"/>
          <a:stretch>
            <a:fillRect/>
          </a:stretch>
        </p:blipFill>
        <p:spPr>
          <a:xfrm>
            <a:off x="4873752" y="3990425"/>
            <a:ext cx="182880" cy="182880"/>
          </a:xfrm>
          <a:prstGeom prst="rect">
            <a:avLst/>
          </a:prstGeom>
        </p:spPr>
      </p:pic>
      <p:sp>
        <p:nvSpPr>
          <p:cNvPr id="31" name="Text 19"/>
          <p:cNvSpPr/>
          <p:nvPr/>
        </p:nvSpPr>
        <p:spPr>
          <a:xfrm>
            <a:off x="5148072" y="3767328"/>
            <a:ext cx="3621024" cy="603504"/>
          </a:xfrm>
          <a:prstGeom prst="rect">
            <a:avLst/>
          </a:prstGeom>
          <a:noFill/>
          <a:ln/>
        </p:spPr>
        <p:txBody>
          <a:bodyPr wrap="square" rtlCol="0" anchor="ctr"/>
          <a:lstStyle/>
          <a:p>
            <a:pPr marL="0" indent="0">
              <a:buNone/>
            </a:pPr>
            <a:r>
              <a:rPr lang="en-US" sz="1200" dirty="0">
                <a:solidFill>
                  <a:srgbClr val="F5B8B8"/>
                </a:solidFill>
                <a:latin typeface="Calibri" pitchFamily="34" charset="0"/>
                <a:ea typeface="Calibri" pitchFamily="34" charset="-122"/>
                <a:cs typeface="Calibri" pitchFamily="34" charset="-120"/>
              </a:rPr>
              <a:t>The adviser’s own documented rationale: a third-party report informs the decision but is not the decision</a:t>
            </a:r>
            <a:endParaRPr lang="en-US" sz="1200" dirty="0"/>
          </a:p>
        </p:txBody>
      </p:sp>
      <p:pic>
        <p:nvPicPr>
          <p:cNvPr id="32" name="Image 1" descr="preencoded.png">
            <a:extLst>
              <a:ext uri="{FF2B5EF4-FFF2-40B4-BE49-F238E27FC236}">
                <a16:creationId xmlns:a16="http://schemas.microsoft.com/office/drawing/2014/main" id="{590801F2-38F7-4AEE-CF79-4F4D675C7CDF}"/>
              </a:ext>
            </a:extLst>
          </p:cNvPr>
          <p:cNvPicPr>
            <a:picLocks noChangeAspect="1"/>
          </p:cNvPicPr>
          <p:nvPr/>
        </p:nvPicPr>
        <p:blipFill>
          <a:blip r:embed="rId3"/>
          <a:stretch>
            <a:fillRect/>
          </a:stretch>
        </p:blipFill>
        <p:spPr>
          <a:xfrm>
            <a:off x="480674" y="2549310"/>
            <a:ext cx="182880" cy="182880"/>
          </a:xfrm>
          <a:prstGeom prst="rect">
            <a:avLst/>
          </a:prstGeom>
        </p:spPr>
      </p:pic>
      <p:sp>
        <p:nvSpPr>
          <p:cNvPr id="33" name="Text 10">
            <a:extLst>
              <a:ext uri="{FF2B5EF4-FFF2-40B4-BE49-F238E27FC236}">
                <a16:creationId xmlns:a16="http://schemas.microsoft.com/office/drawing/2014/main" id="{DC918444-5605-DBB7-E924-A941927694A3}"/>
              </a:ext>
            </a:extLst>
          </p:cNvPr>
          <p:cNvSpPr/>
          <p:nvPr/>
        </p:nvSpPr>
        <p:spPr>
          <a:xfrm>
            <a:off x="754994" y="2344707"/>
            <a:ext cx="3621024" cy="60350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Investment Program review requires highly specialized knowledge of primary and secondary asset classes</a:t>
            </a:r>
            <a:endParaRPr lang="en-US" sz="1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4">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Shape 1"/>
          <p:cNvSpPr/>
          <p:nvPr/>
        </p:nvSpPr>
        <p:spPr>
          <a:xfrm>
            <a:off x="0" y="0"/>
            <a:ext cx="164592" cy="777240"/>
          </a:xfrm>
          <a:prstGeom prst="rect">
            <a:avLst/>
          </a:prstGeom>
          <a:solidFill>
            <a:srgbClr val="2D6A4F"/>
          </a:solidFill>
          <a:ln w="12700">
            <a:solidFill>
              <a:srgbClr val="2D6A4F"/>
            </a:solidFill>
            <a:prstDash val="solid"/>
          </a:ln>
        </p:spPr>
        <p:txBody>
          <a:bodyPr/>
          <a:lstStyle/>
          <a:p>
            <a:endParaRPr lang="en-US"/>
          </a:p>
        </p:txBody>
      </p:sp>
      <p:sp>
        <p:nvSpPr>
          <p:cNvPr id="4" name="Text 2"/>
          <p:cNvSpPr/>
          <p:nvPr/>
        </p:nvSpPr>
        <p:spPr>
          <a:xfrm>
            <a:off x="320040" y="0"/>
            <a:ext cx="850392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Structuring the Third-Party Monitoring Arrangement for Examination</a:t>
            </a:r>
            <a:endParaRPr lang="en-US" sz="2100" dirty="0"/>
          </a:p>
        </p:txBody>
      </p:sp>
      <p:sp>
        <p:nvSpPr>
          <p:cNvPr id="5" name="Shape 3"/>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6" name="Text 4"/>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7" name="Text 5"/>
          <p:cNvSpPr/>
          <p:nvPr/>
        </p:nvSpPr>
        <p:spPr>
          <a:xfrm>
            <a:off x="365760" y="886968"/>
            <a:ext cx="8412480" cy="310896"/>
          </a:xfrm>
          <a:prstGeom prst="rect">
            <a:avLst/>
          </a:prstGeom>
          <a:noFill/>
          <a:ln/>
        </p:spPr>
        <p:txBody>
          <a:bodyPr wrap="square" rtlCol="0" anchor="ctr"/>
          <a:lstStyle/>
          <a:p>
            <a:pPr marL="0" indent="0">
              <a:buNone/>
            </a:pPr>
            <a:r>
              <a:rPr lang="en-US" sz="1300" i="1" dirty="0">
                <a:solidFill>
                  <a:srgbClr val="6B7F8F"/>
                </a:solidFill>
                <a:latin typeface="Calibri" pitchFamily="34" charset="0"/>
                <a:ea typeface="Calibri" pitchFamily="34" charset="-122"/>
                <a:cs typeface="Calibri" pitchFamily="34" charset="-120"/>
              </a:rPr>
              <a:t>The third-party deliverable is an input to the adviser’s documented process - not a substitute for it.</a:t>
            </a:r>
            <a:endParaRPr lang="en-US" sz="1300" dirty="0"/>
          </a:p>
        </p:txBody>
      </p:sp>
      <p:sp>
        <p:nvSpPr>
          <p:cNvPr id="8" name="Shape 6"/>
          <p:cNvSpPr/>
          <p:nvPr/>
        </p:nvSpPr>
        <p:spPr>
          <a:xfrm>
            <a:off x="320040" y="1298448"/>
            <a:ext cx="8503920" cy="347472"/>
          </a:xfrm>
          <a:prstGeom prst="rect">
            <a:avLst/>
          </a:prstGeom>
          <a:solidFill>
            <a:srgbClr val="2D6A4F"/>
          </a:solidFill>
          <a:ln w="12700">
            <a:solidFill>
              <a:srgbClr val="2D6A4F"/>
            </a:solidFill>
            <a:prstDash val="solid"/>
          </a:ln>
        </p:spPr>
        <p:txBody>
          <a:bodyPr/>
          <a:lstStyle/>
          <a:p>
            <a:endParaRPr lang="en-US"/>
          </a:p>
        </p:txBody>
      </p:sp>
      <p:sp>
        <p:nvSpPr>
          <p:cNvPr id="9" name="Text 7"/>
          <p:cNvSpPr/>
          <p:nvPr/>
        </p:nvSpPr>
        <p:spPr>
          <a:xfrm>
            <a:off x="411480" y="1298448"/>
            <a:ext cx="8321040" cy="347472"/>
          </a:xfrm>
          <a:prstGeom prst="rect">
            <a:avLst/>
          </a:prstGeom>
          <a:noFill/>
          <a:ln/>
        </p:spPr>
        <p:txBody>
          <a:bodyPr wrap="square" lIns="0" tIns="0" rIns="0" bIns="0" rtlCol="0" anchor="ctr"/>
          <a:lstStyle/>
          <a:p>
            <a:pPr marL="0" indent="0">
              <a:buNone/>
            </a:pPr>
            <a:r>
              <a:rPr lang="en-US" sz="1150" b="1" kern="0" spc="100" dirty="0">
                <a:solidFill>
                  <a:srgbClr val="FFFFFF"/>
                </a:solidFill>
                <a:latin typeface="Georgia" pitchFamily="34" charset="0"/>
                <a:ea typeface="Georgia" pitchFamily="34" charset="-122"/>
                <a:cs typeface="Georgia" pitchFamily="34" charset="-120"/>
              </a:rPr>
              <a:t>THE WRITTEN ENGAGEMENT SHOULD DESCRIBE:</a:t>
            </a:r>
            <a:endParaRPr lang="en-US" sz="1150" dirty="0"/>
          </a:p>
        </p:txBody>
      </p:sp>
      <p:pic>
        <p:nvPicPr>
          <p:cNvPr id="10" name="Image 0" descr="preencoded.png"/>
          <p:cNvPicPr>
            <a:picLocks noChangeAspect="1"/>
          </p:cNvPicPr>
          <p:nvPr/>
        </p:nvPicPr>
        <p:blipFill>
          <a:blip r:embed="rId3"/>
          <a:stretch>
            <a:fillRect/>
          </a:stretch>
        </p:blipFill>
        <p:spPr>
          <a:xfrm>
            <a:off x="457200" y="1773936"/>
            <a:ext cx="182880" cy="182880"/>
          </a:xfrm>
          <a:prstGeom prst="rect">
            <a:avLst/>
          </a:prstGeom>
        </p:spPr>
      </p:pic>
      <p:sp>
        <p:nvSpPr>
          <p:cNvPr id="11" name="Text 8"/>
          <p:cNvSpPr/>
          <p:nvPr/>
        </p:nvSpPr>
        <p:spPr>
          <a:xfrm>
            <a:off x="731520" y="1737360"/>
            <a:ext cx="7955280" cy="310896"/>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What monitoring functions the third party performs</a:t>
            </a:r>
            <a:endParaRPr lang="en-US" sz="1250" dirty="0"/>
          </a:p>
        </p:txBody>
      </p:sp>
      <p:pic>
        <p:nvPicPr>
          <p:cNvPr id="12" name="Image 1" descr="preencoded.png"/>
          <p:cNvPicPr>
            <a:picLocks noChangeAspect="1"/>
          </p:cNvPicPr>
          <p:nvPr/>
        </p:nvPicPr>
        <p:blipFill>
          <a:blip r:embed="rId3"/>
          <a:stretch>
            <a:fillRect/>
          </a:stretch>
        </p:blipFill>
        <p:spPr>
          <a:xfrm>
            <a:off x="457200" y="2121408"/>
            <a:ext cx="182880" cy="182880"/>
          </a:xfrm>
          <a:prstGeom prst="rect">
            <a:avLst/>
          </a:prstGeom>
        </p:spPr>
      </p:pic>
      <p:sp>
        <p:nvSpPr>
          <p:cNvPr id="13" name="Text 9"/>
          <p:cNvSpPr/>
          <p:nvPr/>
        </p:nvSpPr>
        <p:spPr>
          <a:xfrm>
            <a:off x="731520" y="2084832"/>
            <a:ext cx="7955280" cy="310896"/>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The cadence and format of their deliverables</a:t>
            </a:r>
            <a:endParaRPr lang="en-US" sz="1250" dirty="0"/>
          </a:p>
        </p:txBody>
      </p:sp>
      <p:pic>
        <p:nvPicPr>
          <p:cNvPr id="14" name="Image 2" descr="preencoded.png"/>
          <p:cNvPicPr>
            <a:picLocks noChangeAspect="1"/>
          </p:cNvPicPr>
          <p:nvPr/>
        </p:nvPicPr>
        <p:blipFill>
          <a:blip r:embed="rId3"/>
          <a:stretch>
            <a:fillRect/>
          </a:stretch>
        </p:blipFill>
        <p:spPr>
          <a:xfrm>
            <a:off x="457200" y="2468880"/>
            <a:ext cx="182880" cy="182880"/>
          </a:xfrm>
          <a:prstGeom prst="rect">
            <a:avLst/>
          </a:prstGeom>
        </p:spPr>
      </p:pic>
      <p:sp>
        <p:nvSpPr>
          <p:cNvPr id="15" name="Text 10"/>
          <p:cNvSpPr/>
          <p:nvPr/>
        </p:nvSpPr>
        <p:spPr>
          <a:xfrm>
            <a:off x="731520" y="2432304"/>
            <a:ext cx="7955280" cy="310896"/>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How findings are communicated to the adviser</a:t>
            </a:r>
            <a:endParaRPr lang="en-US" sz="1250" dirty="0"/>
          </a:p>
        </p:txBody>
      </p:sp>
      <p:pic>
        <p:nvPicPr>
          <p:cNvPr id="16" name="Image 3" descr="preencoded.png"/>
          <p:cNvPicPr>
            <a:picLocks noChangeAspect="1"/>
          </p:cNvPicPr>
          <p:nvPr/>
        </p:nvPicPr>
        <p:blipFill>
          <a:blip r:embed="rId3"/>
          <a:stretch>
            <a:fillRect/>
          </a:stretch>
        </p:blipFill>
        <p:spPr>
          <a:xfrm>
            <a:off x="457200" y="2816352"/>
            <a:ext cx="182880" cy="182880"/>
          </a:xfrm>
          <a:prstGeom prst="rect">
            <a:avLst/>
          </a:prstGeom>
        </p:spPr>
      </p:pic>
      <p:sp>
        <p:nvSpPr>
          <p:cNvPr id="17" name="Text 11"/>
          <p:cNvSpPr/>
          <p:nvPr/>
        </p:nvSpPr>
        <p:spPr>
          <a:xfrm>
            <a:off x="731520" y="2779776"/>
            <a:ext cx="7955280" cy="310896"/>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That the adviser retains full fiduciary responsibility for all investment decisions and client communications</a:t>
            </a:r>
            <a:endParaRPr lang="en-US" sz="1250" dirty="0"/>
          </a:p>
        </p:txBody>
      </p:sp>
      <p:sp>
        <p:nvSpPr>
          <p:cNvPr id="18" name="Shape 12"/>
          <p:cNvSpPr/>
          <p:nvPr/>
        </p:nvSpPr>
        <p:spPr>
          <a:xfrm>
            <a:off x="320040" y="3182112"/>
            <a:ext cx="8503920" cy="347472"/>
          </a:xfrm>
          <a:prstGeom prst="rect">
            <a:avLst/>
          </a:prstGeom>
          <a:solidFill>
            <a:srgbClr val="0F2340"/>
          </a:solidFill>
          <a:ln w="12700">
            <a:solidFill>
              <a:srgbClr val="0F2340"/>
            </a:solidFill>
            <a:prstDash val="solid"/>
          </a:ln>
        </p:spPr>
        <p:txBody>
          <a:bodyPr/>
          <a:lstStyle/>
          <a:p>
            <a:endParaRPr lang="en-US"/>
          </a:p>
        </p:txBody>
      </p:sp>
      <p:sp>
        <p:nvSpPr>
          <p:cNvPr id="19" name="Text 13"/>
          <p:cNvSpPr/>
          <p:nvPr/>
        </p:nvSpPr>
        <p:spPr>
          <a:xfrm>
            <a:off x="411480" y="3182112"/>
            <a:ext cx="8321040" cy="347472"/>
          </a:xfrm>
          <a:prstGeom prst="rect">
            <a:avLst/>
          </a:prstGeom>
          <a:noFill/>
          <a:ln/>
        </p:spPr>
        <p:txBody>
          <a:bodyPr wrap="square" lIns="0" tIns="0" rIns="0" bIns="0" rtlCol="0" anchor="ctr"/>
          <a:lstStyle/>
          <a:p>
            <a:pPr marL="0" indent="0">
              <a:buNone/>
            </a:pPr>
            <a:r>
              <a:rPr lang="en-US" sz="1150" b="1" kern="0" spc="100" dirty="0">
                <a:solidFill>
                  <a:srgbClr val="B8924A"/>
                </a:solidFill>
                <a:latin typeface="Georgia" pitchFamily="34" charset="0"/>
                <a:ea typeface="Georgia" pitchFamily="34" charset="-122"/>
                <a:cs typeface="Georgia" pitchFamily="34" charset="-120"/>
              </a:rPr>
              <a:t>HOW THIRD-PARTY DELIVERABLES APPEAR IN THE MONITORING FILE:</a:t>
            </a:r>
            <a:endParaRPr lang="en-US" sz="1150" dirty="0"/>
          </a:p>
        </p:txBody>
      </p:sp>
      <p:pic>
        <p:nvPicPr>
          <p:cNvPr id="20" name="Image 4" descr="preencoded.png"/>
          <p:cNvPicPr>
            <a:picLocks noChangeAspect="1"/>
          </p:cNvPicPr>
          <p:nvPr/>
        </p:nvPicPr>
        <p:blipFill>
          <a:blip r:embed="rId4"/>
          <a:stretch>
            <a:fillRect/>
          </a:stretch>
        </p:blipFill>
        <p:spPr>
          <a:xfrm>
            <a:off x="420624" y="3712464"/>
            <a:ext cx="164592" cy="164592"/>
          </a:xfrm>
          <a:prstGeom prst="rect">
            <a:avLst/>
          </a:prstGeom>
        </p:spPr>
      </p:pic>
      <p:sp>
        <p:nvSpPr>
          <p:cNvPr id="21" name="Text 14"/>
          <p:cNvSpPr/>
          <p:nvPr/>
        </p:nvSpPr>
        <p:spPr>
          <a:xfrm>
            <a:off x="658368" y="3675888"/>
            <a:ext cx="4023360" cy="274320"/>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Dated reference to the third-party report or alert</a:t>
            </a:r>
            <a:endParaRPr lang="en-US" sz="1250" dirty="0"/>
          </a:p>
        </p:txBody>
      </p:sp>
      <p:pic>
        <p:nvPicPr>
          <p:cNvPr id="22" name="Image 5" descr="preencoded.png"/>
          <p:cNvPicPr>
            <a:picLocks noChangeAspect="1"/>
          </p:cNvPicPr>
          <p:nvPr/>
        </p:nvPicPr>
        <p:blipFill>
          <a:blip r:embed="rId4"/>
          <a:stretch>
            <a:fillRect/>
          </a:stretch>
        </p:blipFill>
        <p:spPr>
          <a:xfrm>
            <a:off x="420624" y="4059936"/>
            <a:ext cx="164592" cy="164592"/>
          </a:xfrm>
          <a:prstGeom prst="rect">
            <a:avLst/>
          </a:prstGeom>
        </p:spPr>
      </p:pic>
      <p:sp>
        <p:nvSpPr>
          <p:cNvPr id="23" name="Text 15"/>
          <p:cNvSpPr/>
          <p:nvPr/>
        </p:nvSpPr>
        <p:spPr>
          <a:xfrm>
            <a:off x="658368" y="4023360"/>
            <a:ext cx="4023360" cy="274320"/>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Summary of what it contained</a:t>
            </a:r>
            <a:endParaRPr lang="en-US" sz="1250" dirty="0"/>
          </a:p>
        </p:txBody>
      </p:sp>
      <p:pic>
        <p:nvPicPr>
          <p:cNvPr id="24" name="Image 6" descr="preencoded.png"/>
          <p:cNvPicPr>
            <a:picLocks noChangeAspect="1"/>
          </p:cNvPicPr>
          <p:nvPr/>
        </p:nvPicPr>
        <p:blipFill>
          <a:blip r:embed="rId4"/>
          <a:stretch>
            <a:fillRect/>
          </a:stretch>
        </p:blipFill>
        <p:spPr>
          <a:xfrm>
            <a:off x="4718304" y="3712464"/>
            <a:ext cx="164592" cy="164592"/>
          </a:xfrm>
          <a:prstGeom prst="rect">
            <a:avLst/>
          </a:prstGeom>
        </p:spPr>
      </p:pic>
      <p:sp>
        <p:nvSpPr>
          <p:cNvPr id="25" name="Text 16"/>
          <p:cNvSpPr/>
          <p:nvPr/>
        </p:nvSpPr>
        <p:spPr>
          <a:xfrm>
            <a:off x="4956048" y="3675888"/>
            <a:ext cx="4023360" cy="274320"/>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The adviser’s own assessment of the findings</a:t>
            </a:r>
            <a:endParaRPr lang="en-US" sz="1250" dirty="0"/>
          </a:p>
        </p:txBody>
      </p:sp>
      <p:pic>
        <p:nvPicPr>
          <p:cNvPr id="26" name="Image 7" descr="preencoded.png"/>
          <p:cNvPicPr>
            <a:picLocks noChangeAspect="1"/>
          </p:cNvPicPr>
          <p:nvPr/>
        </p:nvPicPr>
        <p:blipFill>
          <a:blip r:embed="rId4"/>
          <a:stretch>
            <a:fillRect/>
          </a:stretch>
        </p:blipFill>
        <p:spPr>
          <a:xfrm>
            <a:off x="4718304" y="4059936"/>
            <a:ext cx="164592" cy="164592"/>
          </a:xfrm>
          <a:prstGeom prst="rect">
            <a:avLst/>
          </a:prstGeom>
        </p:spPr>
      </p:pic>
      <p:sp>
        <p:nvSpPr>
          <p:cNvPr id="27" name="Text 17"/>
          <p:cNvSpPr/>
          <p:nvPr/>
        </p:nvSpPr>
        <p:spPr>
          <a:xfrm>
            <a:off x="4956048" y="4023360"/>
            <a:ext cx="4023360" cy="274320"/>
          </a:xfrm>
          <a:prstGeom prst="rect">
            <a:avLst/>
          </a:prstGeom>
          <a:noFill/>
          <a:ln/>
        </p:spPr>
        <p:txBody>
          <a:bodyPr wrap="square" rtlCol="0" anchor="ctr"/>
          <a:lstStyle/>
          <a:p>
            <a:pPr marL="0" indent="0">
              <a:buNone/>
            </a:pPr>
            <a:r>
              <a:rPr lang="en-US" sz="1250" dirty="0">
                <a:solidFill>
                  <a:srgbClr val="1C2B3A"/>
                </a:solidFill>
                <a:latin typeface="Calibri" pitchFamily="34" charset="0"/>
                <a:ea typeface="Calibri" pitchFamily="34" charset="-122"/>
                <a:cs typeface="Calibri" pitchFamily="34" charset="-120"/>
              </a:rPr>
              <a:t>The adviser’s decision and rationale</a:t>
            </a:r>
            <a:endParaRPr lang="en-US" sz="12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F2340"/>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2D6A4F"/>
          </a:solidFill>
          <a:ln w="12700">
            <a:solidFill>
              <a:srgbClr val="2D6A4F"/>
            </a:solidFill>
            <a:prstDash val="solid"/>
          </a:ln>
        </p:spPr>
        <p:txBody>
          <a:bodyPr/>
          <a:lstStyle/>
          <a:p>
            <a:endParaRPr lang="en-US"/>
          </a:p>
        </p:txBody>
      </p:sp>
      <p:sp>
        <p:nvSpPr>
          <p:cNvPr id="3" name="Shape 1"/>
          <p:cNvSpPr/>
          <p:nvPr/>
        </p:nvSpPr>
        <p:spPr>
          <a:xfrm>
            <a:off x="164592" y="1371600"/>
            <a:ext cx="8979408" cy="2606040"/>
          </a:xfrm>
          <a:prstGeom prst="rect">
            <a:avLst/>
          </a:prstGeom>
          <a:solidFill>
            <a:srgbClr val="1A3A5C"/>
          </a:solidFill>
          <a:ln w="12700">
            <a:solidFill>
              <a:srgbClr val="1A3A5C"/>
            </a:solidFill>
            <a:prstDash val="solid"/>
          </a:ln>
        </p:spPr>
        <p:txBody>
          <a:bodyPr/>
          <a:lstStyle/>
          <a:p>
            <a:endParaRPr lang="en-US"/>
          </a:p>
        </p:txBody>
      </p:sp>
      <p:sp>
        <p:nvSpPr>
          <p:cNvPr id="4" name="Text 2"/>
          <p:cNvSpPr/>
          <p:nvPr/>
        </p:nvSpPr>
        <p:spPr>
          <a:xfrm>
            <a:off x="457200" y="320040"/>
            <a:ext cx="8229600" cy="365760"/>
          </a:xfrm>
          <a:prstGeom prst="rect">
            <a:avLst/>
          </a:prstGeom>
          <a:noFill/>
          <a:ln/>
        </p:spPr>
        <p:txBody>
          <a:bodyPr wrap="square" rtlCol="0" anchor="ctr"/>
          <a:lstStyle/>
          <a:p>
            <a:pPr marL="0" indent="0">
              <a:buNone/>
            </a:pPr>
            <a:r>
              <a:rPr lang="en-US" sz="1100" b="1" kern="0" spc="500" dirty="0">
                <a:solidFill>
                  <a:srgbClr val="52B788"/>
                </a:solidFill>
                <a:latin typeface="Georgia" pitchFamily="34" charset="0"/>
                <a:ea typeface="Georgia" pitchFamily="34" charset="-122"/>
                <a:cs typeface="Georgia" pitchFamily="34" charset="-120"/>
              </a:rPr>
              <a:t>SECTION I</a:t>
            </a:r>
            <a:endParaRPr lang="en-US" sz="1100" dirty="0"/>
          </a:p>
        </p:txBody>
      </p:sp>
      <p:sp>
        <p:nvSpPr>
          <p:cNvPr id="5" name="Text 3"/>
          <p:cNvSpPr/>
          <p:nvPr/>
        </p:nvSpPr>
        <p:spPr>
          <a:xfrm>
            <a:off x="457200" y="1508760"/>
            <a:ext cx="8229600" cy="150876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The Fiduciary Foundation</a:t>
            </a:r>
            <a:endParaRPr lang="en-US" sz="3000" dirty="0"/>
          </a:p>
        </p:txBody>
      </p:sp>
      <p:sp>
        <p:nvSpPr>
          <p:cNvPr id="6" name="Text 4"/>
          <p:cNvSpPr/>
          <p:nvPr/>
        </p:nvSpPr>
        <p:spPr>
          <a:xfrm>
            <a:off x="457200" y="3108960"/>
            <a:ext cx="8229600" cy="502920"/>
          </a:xfrm>
          <a:prstGeom prst="rect">
            <a:avLst/>
          </a:prstGeom>
          <a:noFill/>
          <a:ln/>
        </p:spPr>
        <p:txBody>
          <a:bodyPr wrap="square" rtlCol="0" anchor="ctr"/>
          <a:lstStyle/>
          <a:p>
            <a:pPr marL="0" indent="0">
              <a:buNone/>
            </a:pPr>
            <a:r>
              <a:rPr lang="en-US" sz="1500" i="1" dirty="0">
                <a:solidFill>
                  <a:srgbClr val="D4A96A"/>
                </a:solidFill>
                <a:latin typeface="Calibri" pitchFamily="34" charset="0"/>
                <a:ea typeface="Calibri" pitchFamily="34" charset="-122"/>
                <a:cs typeface="Calibri" pitchFamily="34" charset="-120"/>
              </a:rPr>
              <a:t>Why monitoring is an obligation, not just a best practice </a:t>
            </a:r>
            <a:endParaRPr lang="en-US" sz="1500" dirty="0"/>
          </a:p>
        </p:txBody>
      </p:sp>
      <p:sp>
        <p:nvSpPr>
          <p:cNvPr id="7" name="Shape 5"/>
          <p:cNvSpPr/>
          <p:nvPr/>
        </p:nvSpPr>
        <p:spPr>
          <a:xfrm>
            <a:off x="0" y="4709160"/>
            <a:ext cx="9144000" cy="434340"/>
          </a:xfrm>
          <a:prstGeom prst="rect">
            <a:avLst/>
          </a:prstGeom>
          <a:solidFill>
            <a:srgbClr val="264D73"/>
          </a:solidFill>
          <a:ln w="12700">
            <a:solidFill>
              <a:srgbClr val="264D73"/>
            </a:solidFill>
            <a:prstDash val="solid"/>
          </a:ln>
        </p:spPr>
        <p:txBody>
          <a:bodyPr/>
          <a:lstStyle/>
          <a:p>
            <a:endParaRPr lang="en-US"/>
          </a:p>
        </p:txBody>
      </p:sp>
      <p:sp>
        <p:nvSpPr>
          <p:cNvPr id="8" name="Text 6"/>
          <p:cNvSpPr/>
          <p:nvPr/>
        </p:nvSpPr>
        <p:spPr>
          <a:xfrm>
            <a:off x="365760" y="4773168"/>
            <a:ext cx="8229600" cy="301752"/>
          </a:xfrm>
          <a:prstGeom prst="rect">
            <a:avLst/>
          </a:prstGeom>
          <a:noFill/>
          <a:ln/>
        </p:spPr>
        <p:txBody>
          <a:bodyPr wrap="square" rtlCol="0" anchor="ctr"/>
          <a:lstStyle/>
          <a:p>
            <a:pPr marL="0" indent="0">
              <a:buNone/>
            </a:pPr>
            <a:r>
              <a:rPr lang="en-US" sz="1100" dirty="0">
                <a:solidFill>
                  <a:srgbClr val="6B7F8F"/>
                </a:solidFill>
                <a:latin typeface="Calibri" pitchFamily="34" charset="0"/>
                <a:ea typeface="Calibri" pitchFamily="34" charset="-122"/>
                <a:cs typeface="Calibri" pitchFamily="34" charset="-120"/>
              </a:rPr>
              <a:t>Buttonwood Due Diligence Services  |  ALTSeek™</a:t>
            </a:r>
            <a:endParaRPr lang="en-US" sz="11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25">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Shape 1"/>
          <p:cNvSpPr/>
          <p:nvPr/>
        </p:nvSpPr>
        <p:spPr>
          <a:xfrm>
            <a:off x="0" y="0"/>
            <a:ext cx="164592" cy="777240"/>
          </a:xfrm>
          <a:prstGeom prst="rect">
            <a:avLst/>
          </a:prstGeom>
          <a:solidFill>
            <a:srgbClr val="2D6A4F"/>
          </a:solidFill>
          <a:ln w="12700">
            <a:solidFill>
              <a:srgbClr val="2D6A4F"/>
            </a:solidFill>
            <a:prstDash val="solid"/>
          </a:ln>
        </p:spPr>
        <p:txBody>
          <a:bodyPr/>
          <a:lstStyle/>
          <a:p>
            <a:endParaRPr lang="en-US"/>
          </a:p>
        </p:txBody>
      </p:sp>
      <p:sp>
        <p:nvSpPr>
          <p:cNvPr id="4" name="Text 2"/>
          <p:cNvSpPr/>
          <p:nvPr/>
        </p:nvSpPr>
        <p:spPr>
          <a:xfrm>
            <a:off x="320040" y="0"/>
            <a:ext cx="850392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The Governance Credibility Argument - Why Independent Oversight Matters</a:t>
            </a:r>
            <a:endParaRPr lang="en-US" sz="2100" dirty="0"/>
          </a:p>
        </p:txBody>
      </p:sp>
      <p:sp>
        <p:nvSpPr>
          <p:cNvPr id="5" name="Shape 3"/>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6" name="Text 4"/>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7" name="Text 5"/>
          <p:cNvSpPr/>
          <p:nvPr/>
        </p:nvSpPr>
        <p:spPr>
          <a:xfrm>
            <a:off x="365760" y="886968"/>
            <a:ext cx="8412480" cy="310896"/>
          </a:xfrm>
          <a:prstGeom prst="rect">
            <a:avLst/>
          </a:prstGeom>
          <a:noFill/>
          <a:ln/>
        </p:spPr>
        <p:txBody>
          <a:bodyPr wrap="square" rtlCol="0" anchor="ctr"/>
          <a:lstStyle/>
          <a:p>
            <a:pPr marL="0" indent="0">
              <a:buNone/>
            </a:pPr>
            <a:r>
              <a:rPr lang="en-US" sz="1300" i="1" dirty="0">
                <a:solidFill>
                  <a:srgbClr val="6B7F8F"/>
                </a:solidFill>
                <a:latin typeface="Calibri" pitchFamily="34" charset="0"/>
                <a:ea typeface="Calibri" pitchFamily="34" charset="-122"/>
                <a:cs typeface="Calibri" pitchFamily="34" charset="-120"/>
              </a:rPr>
              <a:t>Independent third-party involvement, properly documented, is a governance signal that a purely self-assessed program doesn’t provide.</a:t>
            </a:r>
            <a:endParaRPr lang="en-US" sz="1300" dirty="0"/>
          </a:p>
        </p:txBody>
      </p:sp>
      <p:sp>
        <p:nvSpPr>
          <p:cNvPr id="8" name="Shape 6"/>
          <p:cNvSpPr/>
          <p:nvPr/>
        </p:nvSpPr>
        <p:spPr>
          <a:xfrm>
            <a:off x="320040" y="1298448"/>
            <a:ext cx="8503920" cy="1024128"/>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9" name="Shape 7"/>
          <p:cNvSpPr/>
          <p:nvPr/>
        </p:nvSpPr>
        <p:spPr>
          <a:xfrm>
            <a:off x="320040" y="1298448"/>
            <a:ext cx="621792" cy="1024128"/>
          </a:xfrm>
          <a:prstGeom prst="rect">
            <a:avLst/>
          </a:prstGeom>
          <a:solidFill>
            <a:srgbClr val="2D6A4F"/>
          </a:solidFill>
          <a:ln w="12700">
            <a:solidFill>
              <a:srgbClr val="2D6A4F"/>
            </a:solidFill>
            <a:prstDash val="solid"/>
          </a:ln>
        </p:spPr>
        <p:txBody>
          <a:bodyPr/>
          <a:lstStyle/>
          <a:p>
            <a:endParaRPr lang="en-US"/>
          </a:p>
        </p:txBody>
      </p:sp>
      <p:pic>
        <p:nvPicPr>
          <p:cNvPr id="10" name="Image 0" descr="preencoded.png"/>
          <p:cNvPicPr>
            <a:picLocks noChangeAspect="1"/>
          </p:cNvPicPr>
          <p:nvPr/>
        </p:nvPicPr>
        <p:blipFill>
          <a:blip r:embed="rId3"/>
          <a:stretch>
            <a:fillRect/>
          </a:stretch>
        </p:blipFill>
        <p:spPr>
          <a:xfrm>
            <a:off x="457200" y="1645920"/>
            <a:ext cx="274320" cy="274320"/>
          </a:xfrm>
          <a:prstGeom prst="rect">
            <a:avLst/>
          </a:prstGeom>
        </p:spPr>
      </p:pic>
      <p:sp>
        <p:nvSpPr>
          <p:cNvPr id="11" name="Text 8"/>
          <p:cNvSpPr/>
          <p:nvPr/>
        </p:nvSpPr>
        <p:spPr>
          <a:xfrm>
            <a:off x="1033272" y="1371600"/>
            <a:ext cx="7662672" cy="274320"/>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The examination posture</a:t>
            </a:r>
            <a:endParaRPr lang="en-US" sz="1300" dirty="0"/>
          </a:p>
        </p:txBody>
      </p:sp>
      <p:sp>
        <p:nvSpPr>
          <p:cNvPr id="12" name="Text 9"/>
          <p:cNvSpPr/>
          <p:nvPr/>
        </p:nvSpPr>
        <p:spPr>
          <a:xfrm>
            <a:off x="1033272" y="1700784"/>
            <a:ext cx="7662672" cy="548640"/>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An examiner reviewing a monitoring file with well-organized third-party research alongside the adviser’s own assessment and decision documentation sees a firm that has built serious monitoring infrastructure. Not self-assessment - independent review, incorporated into a documented fiduciary process.</a:t>
            </a:r>
            <a:endParaRPr lang="en-US" sz="1200" dirty="0"/>
          </a:p>
        </p:txBody>
      </p:sp>
      <p:sp>
        <p:nvSpPr>
          <p:cNvPr id="13" name="Shape 10"/>
          <p:cNvSpPr/>
          <p:nvPr/>
        </p:nvSpPr>
        <p:spPr>
          <a:xfrm>
            <a:off x="320040" y="2432304"/>
            <a:ext cx="8503920" cy="1024128"/>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4" name="Shape 11"/>
          <p:cNvSpPr/>
          <p:nvPr/>
        </p:nvSpPr>
        <p:spPr>
          <a:xfrm>
            <a:off x="320040" y="2432304"/>
            <a:ext cx="621792" cy="1024128"/>
          </a:xfrm>
          <a:prstGeom prst="rect">
            <a:avLst/>
          </a:prstGeom>
          <a:solidFill>
            <a:srgbClr val="2D6A4F"/>
          </a:solidFill>
          <a:ln w="12700">
            <a:solidFill>
              <a:srgbClr val="2D6A4F"/>
            </a:solidFill>
            <a:prstDash val="solid"/>
          </a:ln>
        </p:spPr>
        <p:txBody>
          <a:bodyPr/>
          <a:lstStyle/>
          <a:p>
            <a:endParaRPr lang="en-US"/>
          </a:p>
        </p:txBody>
      </p:sp>
      <p:pic>
        <p:nvPicPr>
          <p:cNvPr id="15" name="Image 1" descr="preencoded.png"/>
          <p:cNvPicPr>
            <a:picLocks noChangeAspect="1"/>
          </p:cNvPicPr>
          <p:nvPr/>
        </p:nvPicPr>
        <p:blipFill>
          <a:blip r:embed="rId4"/>
          <a:stretch>
            <a:fillRect/>
          </a:stretch>
        </p:blipFill>
        <p:spPr>
          <a:xfrm>
            <a:off x="457200" y="2779776"/>
            <a:ext cx="274320" cy="274320"/>
          </a:xfrm>
          <a:prstGeom prst="rect">
            <a:avLst/>
          </a:prstGeom>
        </p:spPr>
      </p:pic>
      <p:sp>
        <p:nvSpPr>
          <p:cNvPr id="16" name="Text 12"/>
          <p:cNvSpPr/>
          <p:nvPr/>
        </p:nvSpPr>
        <p:spPr>
          <a:xfrm>
            <a:off x="1033272" y="2505456"/>
            <a:ext cx="7662672" cy="274320"/>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The client conversation</a:t>
            </a:r>
            <a:endParaRPr lang="en-US" sz="1300" dirty="0"/>
          </a:p>
        </p:txBody>
      </p:sp>
      <p:sp>
        <p:nvSpPr>
          <p:cNvPr id="17" name="Text 13"/>
          <p:cNvSpPr/>
          <p:nvPr/>
        </p:nvSpPr>
        <p:spPr>
          <a:xfrm>
            <a:off x="1033272" y="2834640"/>
            <a:ext cx="7662672" cy="548640"/>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Advisors with documented third-party monitoring support can describe their oversight program in terms that some </a:t>
            </a:r>
            <a:r>
              <a:rPr lang="en-US" sz="1200" dirty="0" err="1">
                <a:solidFill>
                  <a:srgbClr val="1C2B3A"/>
                </a:solidFill>
                <a:latin typeface="Calibri" pitchFamily="34" charset="0"/>
                <a:ea typeface="Calibri" pitchFamily="34" charset="-122"/>
                <a:cs typeface="Calibri" pitchFamily="34" charset="-120"/>
              </a:rPr>
              <a:t>wirehouse</a:t>
            </a:r>
            <a:r>
              <a:rPr lang="en-US" sz="1200" dirty="0">
                <a:solidFill>
                  <a:srgbClr val="1C2B3A"/>
                </a:solidFill>
                <a:latin typeface="Calibri" pitchFamily="34" charset="0"/>
                <a:ea typeface="Calibri" pitchFamily="34" charset="-122"/>
                <a:cs typeface="Calibri" pitchFamily="34" charset="-120"/>
              </a:rPr>
              <a:t> advisors cannot match: “Our monitoring process includes independent analysis of each investment, reviewed and incorporated into our quarterly assessment.” This is a competitive advantage that grows in value as clients become more sophisticated.</a:t>
            </a:r>
            <a:endParaRPr lang="en-US" sz="1200" dirty="0"/>
          </a:p>
        </p:txBody>
      </p:sp>
      <p:sp>
        <p:nvSpPr>
          <p:cNvPr id="18" name="Shape 14"/>
          <p:cNvSpPr/>
          <p:nvPr/>
        </p:nvSpPr>
        <p:spPr>
          <a:xfrm>
            <a:off x="320040" y="3566160"/>
            <a:ext cx="8503920" cy="1024128"/>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9" name="Shape 15"/>
          <p:cNvSpPr/>
          <p:nvPr/>
        </p:nvSpPr>
        <p:spPr>
          <a:xfrm>
            <a:off x="320040" y="3566160"/>
            <a:ext cx="621792" cy="1024128"/>
          </a:xfrm>
          <a:prstGeom prst="rect">
            <a:avLst/>
          </a:prstGeom>
          <a:solidFill>
            <a:srgbClr val="2D6A4F"/>
          </a:solidFill>
          <a:ln w="12700">
            <a:solidFill>
              <a:srgbClr val="2D6A4F"/>
            </a:solidFill>
            <a:prstDash val="solid"/>
          </a:ln>
        </p:spPr>
        <p:txBody>
          <a:bodyPr/>
          <a:lstStyle/>
          <a:p>
            <a:endParaRPr lang="en-US"/>
          </a:p>
        </p:txBody>
      </p:sp>
      <p:pic>
        <p:nvPicPr>
          <p:cNvPr id="20" name="Image 2" descr="preencoded.png"/>
          <p:cNvPicPr>
            <a:picLocks noChangeAspect="1"/>
          </p:cNvPicPr>
          <p:nvPr/>
        </p:nvPicPr>
        <p:blipFill>
          <a:blip r:embed="rId5"/>
          <a:stretch>
            <a:fillRect/>
          </a:stretch>
        </p:blipFill>
        <p:spPr>
          <a:xfrm>
            <a:off x="457200" y="3913632"/>
            <a:ext cx="274320" cy="274320"/>
          </a:xfrm>
          <a:prstGeom prst="rect">
            <a:avLst/>
          </a:prstGeom>
        </p:spPr>
      </p:pic>
      <p:sp>
        <p:nvSpPr>
          <p:cNvPr id="21" name="Text 16"/>
          <p:cNvSpPr/>
          <p:nvPr/>
        </p:nvSpPr>
        <p:spPr>
          <a:xfrm>
            <a:off x="1033272" y="3639312"/>
            <a:ext cx="7662672" cy="274320"/>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The cost-benefit framing</a:t>
            </a:r>
            <a:endParaRPr lang="en-US" sz="1300" dirty="0"/>
          </a:p>
        </p:txBody>
      </p:sp>
      <p:sp>
        <p:nvSpPr>
          <p:cNvPr id="22" name="Text 17"/>
          <p:cNvSpPr/>
          <p:nvPr/>
        </p:nvSpPr>
        <p:spPr>
          <a:xfrm>
            <a:off x="1033272" y="3968496"/>
            <a:ext cx="7662672" cy="548640"/>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The question is not whether you can afford third-party monitoring support. It’s whether you can sustain the monitoring obligation your approved list requires, at the cadence it requires, with the resources you have. When the approved list has outgrown the firm’s internal capacity to monitor it credibly, third-party support is the mechanism for closing that gap without adding staff.</a:t>
            </a:r>
            <a:endParaRPr lang="en-US" sz="12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26">
    <p:bg>
      <p:bgPr>
        <a:solidFill>
          <a:srgbClr val="0F2340"/>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924A"/>
          </a:solidFill>
          <a:ln w="12700">
            <a:solidFill>
              <a:srgbClr val="B8924A"/>
            </a:solidFill>
            <a:prstDash val="solid"/>
          </a:ln>
        </p:spPr>
        <p:txBody>
          <a:bodyPr/>
          <a:lstStyle/>
          <a:p>
            <a:endParaRPr lang="en-US"/>
          </a:p>
        </p:txBody>
      </p:sp>
      <p:sp>
        <p:nvSpPr>
          <p:cNvPr id="3" name="Shape 1"/>
          <p:cNvSpPr/>
          <p:nvPr/>
        </p:nvSpPr>
        <p:spPr>
          <a:xfrm>
            <a:off x="164592" y="1371600"/>
            <a:ext cx="8979408" cy="2606040"/>
          </a:xfrm>
          <a:prstGeom prst="rect">
            <a:avLst/>
          </a:prstGeom>
          <a:solidFill>
            <a:srgbClr val="1A3A5C"/>
          </a:solidFill>
          <a:ln w="12700">
            <a:solidFill>
              <a:srgbClr val="1A3A5C"/>
            </a:solidFill>
            <a:prstDash val="solid"/>
          </a:ln>
        </p:spPr>
        <p:txBody>
          <a:bodyPr/>
          <a:lstStyle/>
          <a:p>
            <a:endParaRPr lang="en-US"/>
          </a:p>
        </p:txBody>
      </p:sp>
      <p:sp>
        <p:nvSpPr>
          <p:cNvPr id="4" name="Text 2"/>
          <p:cNvSpPr/>
          <p:nvPr/>
        </p:nvSpPr>
        <p:spPr>
          <a:xfrm>
            <a:off x="457200" y="320040"/>
            <a:ext cx="8229600" cy="365760"/>
          </a:xfrm>
          <a:prstGeom prst="rect">
            <a:avLst/>
          </a:prstGeom>
          <a:noFill/>
          <a:ln/>
        </p:spPr>
        <p:txBody>
          <a:bodyPr wrap="square" rtlCol="0" anchor="ctr"/>
          <a:lstStyle/>
          <a:p>
            <a:pPr marL="0" indent="0">
              <a:buNone/>
            </a:pPr>
            <a:r>
              <a:rPr lang="en-US" sz="1100" b="1" kern="0" spc="500" dirty="0">
                <a:solidFill>
                  <a:srgbClr val="B8924A"/>
                </a:solidFill>
                <a:latin typeface="Georgia" pitchFamily="34" charset="0"/>
                <a:ea typeface="Georgia" pitchFamily="34" charset="-122"/>
                <a:cs typeface="Georgia" pitchFamily="34" charset="-120"/>
              </a:rPr>
              <a:t>SECTION IX</a:t>
            </a:r>
            <a:endParaRPr lang="en-US" sz="1100" dirty="0"/>
          </a:p>
        </p:txBody>
      </p:sp>
      <p:sp>
        <p:nvSpPr>
          <p:cNvPr id="5" name="Text 3"/>
          <p:cNvSpPr/>
          <p:nvPr/>
        </p:nvSpPr>
        <p:spPr>
          <a:xfrm>
            <a:off x="457200" y="1508760"/>
            <a:ext cx="8229600" cy="150876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Closing - The Complete Monitoring Program</a:t>
            </a:r>
            <a:endParaRPr lang="en-US" sz="3000" dirty="0"/>
          </a:p>
        </p:txBody>
      </p:sp>
      <p:sp>
        <p:nvSpPr>
          <p:cNvPr id="6" name="Text 4"/>
          <p:cNvSpPr/>
          <p:nvPr/>
        </p:nvSpPr>
        <p:spPr>
          <a:xfrm>
            <a:off x="457200" y="3108960"/>
            <a:ext cx="8229600" cy="502920"/>
          </a:xfrm>
          <a:prstGeom prst="rect">
            <a:avLst/>
          </a:prstGeom>
          <a:noFill/>
          <a:ln/>
        </p:spPr>
        <p:txBody>
          <a:bodyPr wrap="square" rtlCol="0" anchor="ctr"/>
          <a:lstStyle/>
          <a:p>
            <a:pPr marL="0" indent="0">
              <a:buNone/>
            </a:pPr>
            <a:r>
              <a:rPr lang="en-US" sz="1500" i="1" dirty="0">
                <a:solidFill>
                  <a:srgbClr val="D4A96A"/>
                </a:solidFill>
                <a:latin typeface="Calibri" pitchFamily="34" charset="0"/>
                <a:ea typeface="Calibri" pitchFamily="34" charset="-122"/>
                <a:cs typeface="Calibri" pitchFamily="34" charset="-120"/>
              </a:rPr>
              <a:t>Five elements · MAPS · Q&amp;A</a:t>
            </a:r>
            <a:endParaRPr lang="en-US" sz="1500" dirty="0"/>
          </a:p>
        </p:txBody>
      </p:sp>
      <p:sp>
        <p:nvSpPr>
          <p:cNvPr id="7" name="Shape 5"/>
          <p:cNvSpPr/>
          <p:nvPr/>
        </p:nvSpPr>
        <p:spPr>
          <a:xfrm>
            <a:off x="0" y="4709160"/>
            <a:ext cx="9144000" cy="434340"/>
          </a:xfrm>
          <a:prstGeom prst="rect">
            <a:avLst/>
          </a:prstGeom>
          <a:solidFill>
            <a:srgbClr val="264D73"/>
          </a:solidFill>
          <a:ln w="12700">
            <a:solidFill>
              <a:srgbClr val="264D73"/>
            </a:solidFill>
            <a:prstDash val="solid"/>
          </a:ln>
        </p:spPr>
        <p:txBody>
          <a:bodyPr/>
          <a:lstStyle/>
          <a:p>
            <a:endParaRPr lang="en-US"/>
          </a:p>
        </p:txBody>
      </p:sp>
      <p:sp>
        <p:nvSpPr>
          <p:cNvPr id="8" name="Text 6"/>
          <p:cNvSpPr/>
          <p:nvPr/>
        </p:nvSpPr>
        <p:spPr>
          <a:xfrm>
            <a:off x="365760" y="4773168"/>
            <a:ext cx="8229600" cy="301752"/>
          </a:xfrm>
          <a:prstGeom prst="rect">
            <a:avLst/>
          </a:prstGeom>
          <a:noFill/>
          <a:ln/>
        </p:spPr>
        <p:txBody>
          <a:bodyPr wrap="square" rtlCol="0" anchor="ctr"/>
          <a:lstStyle/>
          <a:p>
            <a:pPr marL="0" indent="0">
              <a:buNone/>
            </a:pPr>
            <a:r>
              <a:rPr lang="en-US" sz="1100" dirty="0">
                <a:solidFill>
                  <a:srgbClr val="6B7F8F"/>
                </a:solidFill>
                <a:latin typeface="Calibri" pitchFamily="34" charset="0"/>
                <a:ea typeface="Calibri" pitchFamily="34" charset="-122"/>
                <a:cs typeface="Calibri" pitchFamily="34" charset="-120"/>
              </a:rPr>
              <a:t>Buttonwood Due Diligence Services  |  ALTSeek™</a:t>
            </a:r>
            <a:endParaRPr lang="en-US" sz="11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27">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The Five Elements of a Complete Monitoring Program</a:t>
            </a:r>
            <a:endParaRPr lang="en-US" sz="2100" dirty="0"/>
          </a:p>
        </p:txBody>
      </p:sp>
      <p:sp>
        <p:nvSpPr>
          <p:cNvPr id="4" name="Shape 2"/>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5" name="Text 3"/>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6" name="Shape 4"/>
          <p:cNvSpPr/>
          <p:nvPr/>
        </p:nvSpPr>
        <p:spPr>
          <a:xfrm>
            <a:off x="320040" y="960120"/>
            <a:ext cx="8503920" cy="694944"/>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7" name="Shape 5"/>
          <p:cNvSpPr/>
          <p:nvPr/>
        </p:nvSpPr>
        <p:spPr>
          <a:xfrm>
            <a:off x="320040" y="960120"/>
            <a:ext cx="566928" cy="694944"/>
          </a:xfrm>
          <a:prstGeom prst="rect">
            <a:avLst/>
          </a:prstGeom>
          <a:solidFill>
            <a:srgbClr val="0F2340"/>
          </a:solidFill>
          <a:ln w="12700">
            <a:solidFill>
              <a:srgbClr val="0F2340"/>
            </a:solidFill>
            <a:prstDash val="solid"/>
          </a:ln>
        </p:spPr>
        <p:txBody>
          <a:bodyPr/>
          <a:lstStyle/>
          <a:p>
            <a:endParaRPr lang="en-US"/>
          </a:p>
        </p:txBody>
      </p:sp>
      <p:sp>
        <p:nvSpPr>
          <p:cNvPr id="8" name="Text 6"/>
          <p:cNvSpPr/>
          <p:nvPr/>
        </p:nvSpPr>
        <p:spPr>
          <a:xfrm>
            <a:off x="320040" y="960120"/>
            <a:ext cx="566928" cy="694944"/>
          </a:xfrm>
          <a:prstGeom prst="rect">
            <a:avLst/>
          </a:prstGeom>
          <a:noFill/>
          <a:ln/>
        </p:spPr>
        <p:txBody>
          <a:bodyPr wrap="square" lIns="0" tIns="0" rIns="0" bIns="0" rtlCol="0" anchor="ctr"/>
          <a:lstStyle/>
          <a:p>
            <a:pPr marL="0" indent="0" algn="ctr">
              <a:buNone/>
            </a:pPr>
            <a:r>
              <a:rPr lang="en-US" sz="1700" b="1" dirty="0">
                <a:solidFill>
                  <a:srgbClr val="B8924A"/>
                </a:solidFill>
                <a:latin typeface="Georgia" pitchFamily="34" charset="0"/>
                <a:ea typeface="Georgia" pitchFamily="34" charset="-122"/>
                <a:cs typeface="Georgia" pitchFamily="34" charset="-120"/>
              </a:rPr>
              <a:t>1</a:t>
            </a:r>
            <a:endParaRPr lang="en-US" sz="1700" dirty="0"/>
          </a:p>
        </p:txBody>
      </p:sp>
      <p:pic>
        <p:nvPicPr>
          <p:cNvPr id="9" name="Image 0" descr="preencoded.png"/>
          <p:cNvPicPr>
            <a:picLocks noChangeAspect="1"/>
          </p:cNvPicPr>
          <p:nvPr/>
        </p:nvPicPr>
        <p:blipFill>
          <a:blip r:embed="rId3"/>
          <a:stretch>
            <a:fillRect/>
          </a:stretch>
        </p:blipFill>
        <p:spPr>
          <a:xfrm>
            <a:off x="987552" y="1161288"/>
            <a:ext cx="256032" cy="256032"/>
          </a:xfrm>
          <a:prstGeom prst="rect">
            <a:avLst/>
          </a:prstGeom>
        </p:spPr>
      </p:pic>
      <p:sp>
        <p:nvSpPr>
          <p:cNvPr id="10" name="Text 7"/>
          <p:cNvSpPr/>
          <p:nvPr/>
        </p:nvSpPr>
        <p:spPr>
          <a:xfrm>
            <a:off x="1335024" y="1014984"/>
            <a:ext cx="7406640" cy="274320"/>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Trigger Surveillance as a Standing Practice</a:t>
            </a:r>
            <a:endParaRPr lang="en-US" sz="1300" dirty="0"/>
          </a:p>
        </p:txBody>
      </p:sp>
      <p:sp>
        <p:nvSpPr>
          <p:cNvPr id="11" name="Text 8"/>
          <p:cNvSpPr/>
          <p:nvPr/>
        </p:nvSpPr>
        <p:spPr>
          <a:xfrm>
            <a:off x="1335024" y="1344168"/>
            <a:ext cx="7406640" cy="256032"/>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A defined, ongoing process for monitoring the sources where material events first appear, with a defined protocol for what happens when a trigger fires.</a:t>
            </a:r>
            <a:endParaRPr lang="en-US" sz="1200" dirty="0"/>
          </a:p>
        </p:txBody>
      </p:sp>
      <p:sp>
        <p:nvSpPr>
          <p:cNvPr id="12" name="Shape 9"/>
          <p:cNvSpPr/>
          <p:nvPr/>
        </p:nvSpPr>
        <p:spPr>
          <a:xfrm>
            <a:off x="320040" y="1728216"/>
            <a:ext cx="8503920" cy="694944"/>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3" name="Shape 10"/>
          <p:cNvSpPr/>
          <p:nvPr/>
        </p:nvSpPr>
        <p:spPr>
          <a:xfrm>
            <a:off x="320040" y="1728216"/>
            <a:ext cx="566928" cy="694944"/>
          </a:xfrm>
          <a:prstGeom prst="rect">
            <a:avLst/>
          </a:prstGeom>
          <a:solidFill>
            <a:srgbClr val="0F2340"/>
          </a:solidFill>
          <a:ln w="12700">
            <a:solidFill>
              <a:srgbClr val="0F2340"/>
            </a:solidFill>
            <a:prstDash val="solid"/>
          </a:ln>
        </p:spPr>
        <p:txBody>
          <a:bodyPr/>
          <a:lstStyle/>
          <a:p>
            <a:endParaRPr lang="en-US"/>
          </a:p>
        </p:txBody>
      </p:sp>
      <p:sp>
        <p:nvSpPr>
          <p:cNvPr id="14" name="Text 11"/>
          <p:cNvSpPr/>
          <p:nvPr/>
        </p:nvSpPr>
        <p:spPr>
          <a:xfrm>
            <a:off x="320040" y="1728216"/>
            <a:ext cx="566928" cy="694944"/>
          </a:xfrm>
          <a:prstGeom prst="rect">
            <a:avLst/>
          </a:prstGeom>
          <a:noFill/>
          <a:ln/>
        </p:spPr>
        <p:txBody>
          <a:bodyPr wrap="square" lIns="0" tIns="0" rIns="0" bIns="0" rtlCol="0" anchor="ctr"/>
          <a:lstStyle/>
          <a:p>
            <a:pPr marL="0" indent="0" algn="ctr">
              <a:buNone/>
            </a:pPr>
            <a:r>
              <a:rPr lang="en-US" sz="1700" b="1" dirty="0">
                <a:solidFill>
                  <a:srgbClr val="B8924A"/>
                </a:solidFill>
                <a:latin typeface="Georgia" pitchFamily="34" charset="0"/>
                <a:ea typeface="Georgia" pitchFamily="34" charset="-122"/>
                <a:cs typeface="Georgia" pitchFamily="34" charset="-120"/>
              </a:rPr>
              <a:t>2</a:t>
            </a:r>
            <a:endParaRPr lang="en-US" sz="1700" dirty="0"/>
          </a:p>
        </p:txBody>
      </p:sp>
      <p:pic>
        <p:nvPicPr>
          <p:cNvPr id="15" name="Image 1" descr="preencoded.png"/>
          <p:cNvPicPr>
            <a:picLocks noChangeAspect="1"/>
          </p:cNvPicPr>
          <p:nvPr/>
        </p:nvPicPr>
        <p:blipFill>
          <a:blip r:embed="rId4"/>
          <a:stretch>
            <a:fillRect/>
          </a:stretch>
        </p:blipFill>
        <p:spPr>
          <a:xfrm>
            <a:off x="987552" y="1929384"/>
            <a:ext cx="256032" cy="256032"/>
          </a:xfrm>
          <a:prstGeom prst="rect">
            <a:avLst/>
          </a:prstGeom>
        </p:spPr>
      </p:pic>
      <p:sp>
        <p:nvSpPr>
          <p:cNvPr id="16" name="Text 12"/>
          <p:cNvSpPr/>
          <p:nvPr/>
        </p:nvSpPr>
        <p:spPr>
          <a:xfrm>
            <a:off x="1335024" y="1783080"/>
            <a:ext cx="7406640" cy="274320"/>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Quarterly, Semi-Annual, and Annual Review Cadence</a:t>
            </a:r>
            <a:endParaRPr lang="en-US" sz="1300" dirty="0"/>
          </a:p>
        </p:txBody>
      </p:sp>
      <p:sp>
        <p:nvSpPr>
          <p:cNvPr id="17" name="Text 13"/>
          <p:cNvSpPr/>
          <p:nvPr/>
        </p:nvSpPr>
        <p:spPr>
          <a:xfrm>
            <a:off x="1335024" y="2112264"/>
            <a:ext cx="7406640" cy="256032"/>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Scheduled reviews that occur on defined dates regardless of whether any trigger has fired, each producing a written record that demonstrates the review happened and what it found.</a:t>
            </a:r>
            <a:endParaRPr lang="en-US" sz="1200" dirty="0"/>
          </a:p>
        </p:txBody>
      </p:sp>
      <p:sp>
        <p:nvSpPr>
          <p:cNvPr id="18" name="Shape 14"/>
          <p:cNvSpPr/>
          <p:nvPr/>
        </p:nvSpPr>
        <p:spPr>
          <a:xfrm>
            <a:off x="320040" y="2496312"/>
            <a:ext cx="8503920" cy="694944"/>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9" name="Shape 15"/>
          <p:cNvSpPr/>
          <p:nvPr/>
        </p:nvSpPr>
        <p:spPr>
          <a:xfrm>
            <a:off x="320040" y="2496312"/>
            <a:ext cx="566928" cy="694944"/>
          </a:xfrm>
          <a:prstGeom prst="rect">
            <a:avLst/>
          </a:prstGeom>
          <a:solidFill>
            <a:srgbClr val="0F2340"/>
          </a:solidFill>
          <a:ln w="12700">
            <a:solidFill>
              <a:srgbClr val="0F2340"/>
            </a:solidFill>
            <a:prstDash val="solid"/>
          </a:ln>
        </p:spPr>
        <p:txBody>
          <a:bodyPr/>
          <a:lstStyle/>
          <a:p>
            <a:endParaRPr lang="en-US"/>
          </a:p>
        </p:txBody>
      </p:sp>
      <p:sp>
        <p:nvSpPr>
          <p:cNvPr id="20" name="Text 16"/>
          <p:cNvSpPr/>
          <p:nvPr/>
        </p:nvSpPr>
        <p:spPr>
          <a:xfrm>
            <a:off x="320040" y="2496312"/>
            <a:ext cx="566928" cy="694944"/>
          </a:xfrm>
          <a:prstGeom prst="rect">
            <a:avLst/>
          </a:prstGeom>
          <a:noFill/>
          <a:ln/>
        </p:spPr>
        <p:txBody>
          <a:bodyPr wrap="square" lIns="0" tIns="0" rIns="0" bIns="0" rtlCol="0" anchor="ctr"/>
          <a:lstStyle/>
          <a:p>
            <a:pPr marL="0" indent="0" algn="ctr">
              <a:buNone/>
            </a:pPr>
            <a:r>
              <a:rPr lang="en-US" sz="1700" b="1" dirty="0">
                <a:solidFill>
                  <a:srgbClr val="B8924A"/>
                </a:solidFill>
                <a:latin typeface="Georgia" pitchFamily="34" charset="0"/>
                <a:ea typeface="Georgia" pitchFamily="34" charset="-122"/>
                <a:cs typeface="Georgia" pitchFamily="34" charset="-120"/>
              </a:rPr>
              <a:t>3</a:t>
            </a:r>
            <a:endParaRPr lang="en-US" sz="1700" dirty="0"/>
          </a:p>
        </p:txBody>
      </p:sp>
      <p:pic>
        <p:nvPicPr>
          <p:cNvPr id="21" name="Image 2" descr="preencoded.png"/>
          <p:cNvPicPr>
            <a:picLocks noChangeAspect="1"/>
          </p:cNvPicPr>
          <p:nvPr/>
        </p:nvPicPr>
        <p:blipFill>
          <a:blip r:embed="rId5"/>
          <a:stretch>
            <a:fillRect/>
          </a:stretch>
        </p:blipFill>
        <p:spPr>
          <a:xfrm>
            <a:off x="987552" y="2697480"/>
            <a:ext cx="256032" cy="256032"/>
          </a:xfrm>
          <a:prstGeom prst="rect">
            <a:avLst/>
          </a:prstGeom>
        </p:spPr>
      </p:pic>
      <p:sp>
        <p:nvSpPr>
          <p:cNvPr id="22" name="Text 17"/>
          <p:cNvSpPr/>
          <p:nvPr/>
        </p:nvSpPr>
        <p:spPr>
          <a:xfrm>
            <a:off x="1335024" y="2551176"/>
            <a:ext cx="7406640" cy="274320"/>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The Watch List as a Living Document</a:t>
            </a:r>
            <a:endParaRPr lang="en-US" sz="1300" dirty="0"/>
          </a:p>
        </p:txBody>
      </p:sp>
      <p:sp>
        <p:nvSpPr>
          <p:cNvPr id="23" name="Text 18"/>
          <p:cNvSpPr/>
          <p:nvPr/>
        </p:nvSpPr>
        <p:spPr>
          <a:xfrm>
            <a:off x="1335024" y="2880360"/>
            <a:ext cx="7406640" cy="256032"/>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A defined operational state with placement criteria, resolution criteria, active monitoring of the resolution timeline, and documented resolution in both directions.</a:t>
            </a:r>
            <a:endParaRPr lang="en-US" sz="1200" dirty="0"/>
          </a:p>
        </p:txBody>
      </p:sp>
      <p:sp>
        <p:nvSpPr>
          <p:cNvPr id="24" name="Shape 19"/>
          <p:cNvSpPr/>
          <p:nvPr/>
        </p:nvSpPr>
        <p:spPr>
          <a:xfrm>
            <a:off x="320040" y="3264408"/>
            <a:ext cx="8503920" cy="694944"/>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25" name="Shape 20"/>
          <p:cNvSpPr/>
          <p:nvPr/>
        </p:nvSpPr>
        <p:spPr>
          <a:xfrm>
            <a:off x="320040" y="3264408"/>
            <a:ext cx="566928" cy="694944"/>
          </a:xfrm>
          <a:prstGeom prst="rect">
            <a:avLst/>
          </a:prstGeom>
          <a:solidFill>
            <a:srgbClr val="0F2340"/>
          </a:solidFill>
          <a:ln w="12700">
            <a:solidFill>
              <a:srgbClr val="0F2340"/>
            </a:solidFill>
            <a:prstDash val="solid"/>
          </a:ln>
        </p:spPr>
        <p:txBody>
          <a:bodyPr/>
          <a:lstStyle/>
          <a:p>
            <a:endParaRPr lang="en-US"/>
          </a:p>
        </p:txBody>
      </p:sp>
      <p:sp>
        <p:nvSpPr>
          <p:cNvPr id="26" name="Text 21"/>
          <p:cNvSpPr/>
          <p:nvPr/>
        </p:nvSpPr>
        <p:spPr>
          <a:xfrm>
            <a:off x="320040" y="3264408"/>
            <a:ext cx="566928" cy="694944"/>
          </a:xfrm>
          <a:prstGeom prst="rect">
            <a:avLst/>
          </a:prstGeom>
          <a:noFill/>
          <a:ln/>
        </p:spPr>
        <p:txBody>
          <a:bodyPr wrap="square" lIns="0" tIns="0" rIns="0" bIns="0" rtlCol="0" anchor="ctr"/>
          <a:lstStyle/>
          <a:p>
            <a:pPr marL="0" indent="0" algn="ctr">
              <a:buNone/>
            </a:pPr>
            <a:r>
              <a:rPr lang="en-US" sz="1700" b="1" dirty="0">
                <a:solidFill>
                  <a:srgbClr val="B8924A"/>
                </a:solidFill>
                <a:latin typeface="Georgia" pitchFamily="34" charset="0"/>
                <a:ea typeface="Georgia" pitchFamily="34" charset="-122"/>
                <a:cs typeface="Georgia" pitchFamily="34" charset="-120"/>
              </a:rPr>
              <a:t>4</a:t>
            </a:r>
            <a:endParaRPr lang="en-US" sz="1700" dirty="0"/>
          </a:p>
        </p:txBody>
      </p:sp>
      <p:pic>
        <p:nvPicPr>
          <p:cNvPr id="27" name="Image 3" descr="preencoded.png"/>
          <p:cNvPicPr>
            <a:picLocks noChangeAspect="1"/>
          </p:cNvPicPr>
          <p:nvPr/>
        </p:nvPicPr>
        <p:blipFill>
          <a:blip r:embed="rId6"/>
          <a:stretch>
            <a:fillRect/>
          </a:stretch>
        </p:blipFill>
        <p:spPr>
          <a:xfrm>
            <a:off x="987552" y="3465576"/>
            <a:ext cx="256032" cy="256032"/>
          </a:xfrm>
          <a:prstGeom prst="rect">
            <a:avLst/>
          </a:prstGeom>
        </p:spPr>
      </p:pic>
      <p:sp>
        <p:nvSpPr>
          <p:cNvPr id="28" name="Text 22"/>
          <p:cNvSpPr/>
          <p:nvPr/>
        </p:nvSpPr>
        <p:spPr>
          <a:xfrm>
            <a:off x="1335024" y="3319272"/>
            <a:ext cx="7406640" cy="274320"/>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Documentation That Creates an Auditable Trail</a:t>
            </a:r>
            <a:endParaRPr lang="en-US" sz="1300" dirty="0"/>
          </a:p>
        </p:txBody>
      </p:sp>
      <p:sp>
        <p:nvSpPr>
          <p:cNvPr id="29" name="Text 23"/>
          <p:cNvSpPr/>
          <p:nvPr/>
        </p:nvSpPr>
        <p:spPr>
          <a:xfrm>
            <a:off x="1335024" y="3648456"/>
            <a:ext cx="7406640" cy="256032"/>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Every monitoring review, every decision, every watch list action, every client communication - documented to the self-explanatory standard.</a:t>
            </a:r>
            <a:endParaRPr lang="en-US" sz="1200" dirty="0"/>
          </a:p>
        </p:txBody>
      </p:sp>
      <p:sp>
        <p:nvSpPr>
          <p:cNvPr id="30" name="Shape 24"/>
          <p:cNvSpPr/>
          <p:nvPr/>
        </p:nvSpPr>
        <p:spPr>
          <a:xfrm>
            <a:off x="320040" y="4032504"/>
            <a:ext cx="8503920" cy="694944"/>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31" name="Shape 25"/>
          <p:cNvSpPr/>
          <p:nvPr/>
        </p:nvSpPr>
        <p:spPr>
          <a:xfrm>
            <a:off x="320040" y="4032504"/>
            <a:ext cx="566928" cy="694944"/>
          </a:xfrm>
          <a:prstGeom prst="rect">
            <a:avLst/>
          </a:prstGeom>
          <a:solidFill>
            <a:srgbClr val="0F2340"/>
          </a:solidFill>
          <a:ln w="12700">
            <a:solidFill>
              <a:srgbClr val="0F2340"/>
            </a:solidFill>
            <a:prstDash val="solid"/>
          </a:ln>
        </p:spPr>
        <p:txBody>
          <a:bodyPr/>
          <a:lstStyle/>
          <a:p>
            <a:endParaRPr lang="en-US"/>
          </a:p>
        </p:txBody>
      </p:sp>
      <p:sp>
        <p:nvSpPr>
          <p:cNvPr id="32" name="Text 26"/>
          <p:cNvSpPr/>
          <p:nvPr/>
        </p:nvSpPr>
        <p:spPr>
          <a:xfrm>
            <a:off x="320040" y="4032504"/>
            <a:ext cx="566928" cy="694944"/>
          </a:xfrm>
          <a:prstGeom prst="rect">
            <a:avLst/>
          </a:prstGeom>
          <a:noFill/>
          <a:ln/>
        </p:spPr>
        <p:txBody>
          <a:bodyPr wrap="square" lIns="0" tIns="0" rIns="0" bIns="0" rtlCol="0" anchor="ctr"/>
          <a:lstStyle/>
          <a:p>
            <a:pPr marL="0" indent="0" algn="ctr">
              <a:buNone/>
            </a:pPr>
            <a:r>
              <a:rPr lang="en-US" sz="1700" b="1" dirty="0">
                <a:solidFill>
                  <a:srgbClr val="B8924A"/>
                </a:solidFill>
                <a:latin typeface="Georgia" pitchFamily="34" charset="0"/>
                <a:ea typeface="Georgia" pitchFamily="34" charset="-122"/>
                <a:cs typeface="Georgia" pitchFamily="34" charset="-120"/>
              </a:rPr>
              <a:t>5</a:t>
            </a:r>
            <a:endParaRPr lang="en-US" sz="1700" dirty="0"/>
          </a:p>
        </p:txBody>
      </p:sp>
      <p:pic>
        <p:nvPicPr>
          <p:cNvPr id="33" name="Image 4" descr="preencoded.png"/>
          <p:cNvPicPr>
            <a:picLocks noChangeAspect="1"/>
          </p:cNvPicPr>
          <p:nvPr/>
        </p:nvPicPr>
        <p:blipFill>
          <a:blip r:embed="rId7"/>
          <a:stretch>
            <a:fillRect/>
          </a:stretch>
        </p:blipFill>
        <p:spPr>
          <a:xfrm>
            <a:off x="987552" y="4233672"/>
            <a:ext cx="256032" cy="256032"/>
          </a:xfrm>
          <a:prstGeom prst="rect">
            <a:avLst/>
          </a:prstGeom>
        </p:spPr>
      </p:pic>
      <p:sp>
        <p:nvSpPr>
          <p:cNvPr id="34" name="Text 27"/>
          <p:cNvSpPr/>
          <p:nvPr/>
        </p:nvSpPr>
        <p:spPr>
          <a:xfrm>
            <a:off x="1335024" y="4087368"/>
            <a:ext cx="7406640" cy="274320"/>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Client Communication That Makes Oversight Visible</a:t>
            </a:r>
            <a:endParaRPr lang="en-US" sz="1300" dirty="0"/>
          </a:p>
        </p:txBody>
      </p:sp>
      <p:sp>
        <p:nvSpPr>
          <p:cNvPr id="35" name="Text 28"/>
          <p:cNvSpPr/>
          <p:nvPr/>
        </p:nvSpPr>
        <p:spPr>
          <a:xfrm>
            <a:off x="1335024" y="4416552"/>
            <a:ext cx="7406640" cy="256032"/>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A deliberate practice of bringing monitoring activity into the client relationship - the quarterly alternatives review, the proactive notification, the transparent disclosure when positions face challenges.</a:t>
            </a:r>
            <a:endParaRPr lang="en-US" sz="12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0">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Thank you for joining us today.</a:t>
            </a:r>
            <a:endParaRPr lang="en-US" sz="2200" dirty="0"/>
          </a:p>
        </p:txBody>
      </p:sp>
      <p:sp>
        <p:nvSpPr>
          <p:cNvPr id="4" name="Shape 2"/>
          <p:cNvSpPr/>
          <p:nvPr/>
        </p:nvSpPr>
        <p:spPr>
          <a:xfrm>
            <a:off x="0" y="4526280"/>
            <a:ext cx="9144000" cy="617220"/>
          </a:xfrm>
          <a:prstGeom prst="rect">
            <a:avLst/>
          </a:prstGeom>
          <a:solidFill>
            <a:srgbClr val="EDE9E1"/>
          </a:solidFill>
          <a:ln w="12700">
            <a:solidFill>
              <a:srgbClr val="EDE9E1"/>
            </a:solidFill>
            <a:prstDash val="solid"/>
          </a:ln>
        </p:spPr>
        <p:txBody>
          <a:bodyPr/>
          <a:lstStyle/>
          <a:p>
            <a:endParaRPr lang="en-US"/>
          </a:p>
        </p:txBody>
      </p:sp>
      <p:sp>
        <p:nvSpPr>
          <p:cNvPr id="5" name="Text 3"/>
          <p:cNvSpPr/>
          <p:nvPr/>
        </p:nvSpPr>
        <p:spPr>
          <a:xfrm>
            <a:off x="365760" y="932688"/>
            <a:ext cx="8229600" cy="384048"/>
          </a:xfrm>
          <a:prstGeom prst="rect">
            <a:avLst/>
          </a:prstGeom>
          <a:noFill/>
          <a:ln/>
        </p:spPr>
        <p:txBody>
          <a:bodyPr wrap="square" rtlCol="0" anchor="ctr"/>
          <a:lstStyle/>
          <a:p>
            <a:pPr marL="0" indent="0">
              <a:buNone/>
            </a:pPr>
            <a:r>
              <a:rPr lang="en-US" sz="2000" b="1" dirty="0">
                <a:solidFill>
                  <a:srgbClr val="0F2340"/>
                </a:solidFill>
                <a:latin typeface="Georgia" pitchFamily="34" charset="0"/>
                <a:ea typeface="Georgia" pitchFamily="34" charset="-122"/>
                <a:cs typeface="Georgia" pitchFamily="34" charset="-120"/>
              </a:rPr>
              <a:t>Actions This Week</a:t>
            </a:r>
            <a:endParaRPr lang="en-US" sz="2000" dirty="0"/>
          </a:p>
        </p:txBody>
      </p:sp>
      <p:sp>
        <p:nvSpPr>
          <p:cNvPr id="6" name="Shape 4"/>
          <p:cNvSpPr/>
          <p:nvPr/>
        </p:nvSpPr>
        <p:spPr>
          <a:xfrm>
            <a:off x="320040" y="1389888"/>
            <a:ext cx="8503920" cy="694944"/>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7" name="Shape 5"/>
          <p:cNvSpPr/>
          <p:nvPr/>
        </p:nvSpPr>
        <p:spPr>
          <a:xfrm>
            <a:off x="320040" y="1389888"/>
            <a:ext cx="566928" cy="694944"/>
          </a:xfrm>
          <a:prstGeom prst="rect">
            <a:avLst/>
          </a:prstGeom>
          <a:solidFill>
            <a:srgbClr val="2D6A4F"/>
          </a:solidFill>
          <a:ln w="12700">
            <a:solidFill>
              <a:srgbClr val="2D6A4F"/>
            </a:solidFill>
            <a:prstDash val="solid"/>
          </a:ln>
        </p:spPr>
        <p:txBody>
          <a:bodyPr/>
          <a:lstStyle/>
          <a:p>
            <a:endParaRPr lang="en-US"/>
          </a:p>
        </p:txBody>
      </p:sp>
      <p:sp>
        <p:nvSpPr>
          <p:cNvPr id="8" name="Text 6"/>
          <p:cNvSpPr/>
          <p:nvPr/>
        </p:nvSpPr>
        <p:spPr>
          <a:xfrm>
            <a:off x="320040" y="1389888"/>
            <a:ext cx="566928" cy="694944"/>
          </a:xfrm>
          <a:prstGeom prst="rect">
            <a:avLst/>
          </a:prstGeom>
          <a:noFill/>
          <a:ln/>
        </p:spPr>
        <p:txBody>
          <a:bodyPr wrap="square" lIns="0" tIns="0" rIns="0" bIns="0" rtlCol="0" anchor="ctr"/>
          <a:lstStyle/>
          <a:p>
            <a:pPr marL="0" indent="0" algn="ctr">
              <a:buNone/>
            </a:pPr>
            <a:r>
              <a:rPr lang="en-US" sz="1700" b="1" dirty="0">
                <a:solidFill>
                  <a:srgbClr val="FFFFFF"/>
                </a:solidFill>
                <a:latin typeface="Georgia" pitchFamily="34" charset="0"/>
                <a:ea typeface="Georgia" pitchFamily="34" charset="-122"/>
                <a:cs typeface="Georgia" pitchFamily="34" charset="-120"/>
              </a:rPr>
              <a:t>1</a:t>
            </a:r>
            <a:endParaRPr lang="en-US" sz="1700" dirty="0"/>
          </a:p>
        </p:txBody>
      </p:sp>
      <p:sp>
        <p:nvSpPr>
          <p:cNvPr id="9" name="Text 7"/>
          <p:cNvSpPr/>
          <p:nvPr/>
        </p:nvSpPr>
        <p:spPr>
          <a:xfrm>
            <a:off x="978408" y="1444752"/>
            <a:ext cx="7680960" cy="256032"/>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Run a public-source review on every investment that has no formal monitoring record</a:t>
            </a:r>
            <a:endParaRPr lang="en-US" sz="1300" dirty="0"/>
          </a:p>
        </p:txBody>
      </p:sp>
      <p:sp>
        <p:nvSpPr>
          <p:cNvPr id="10" name="Text 8"/>
          <p:cNvSpPr/>
          <p:nvPr/>
        </p:nvSpPr>
        <p:spPr>
          <a:xfrm>
            <a:off x="978408" y="1737360"/>
            <a:ext cx="7680960" cy="274320"/>
          </a:xfrm>
          <a:prstGeom prst="rect">
            <a:avLst/>
          </a:prstGeom>
          <a:noFill/>
          <a:ln/>
        </p:spPr>
        <p:txBody>
          <a:bodyPr wrap="square" rtlCol="0" anchor="ctr"/>
          <a:lstStyle/>
          <a:p>
            <a:pPr marL="0" indent="0">
              <a:buNone/>
            </a:pPr>
            <a:r>
              <a:rPr lang="en-US" sz="1150" dirty="0">
                <a:solidFill>
                  <a:srgbClr val="1C2B3A"/>
                </a:solidFill>
                <a:latin typeface="Calibri" pitchFamily="34" charset="0"/>
                <a:ea typeface="Calibri" pitchFamily="34" charset="-122"/>
                <a:cs typeface="Calibri" pitchFamily="34" charset="-120"/>
              </a:rPr>
              <a:t>Name the sources you checked, name what you found, write a one-paragraph assessment, and state your continue/watch decision. That document is the baseline. Build forward from there.</a:t>
            </a:r>
            <a:endParaRPr lang="en-US" sz="1150" dirty="0"/>
          </a:p>
        </p:txBody>
      </p:sp>
      <p:sp>
        <p:nvSpPr>
          <p:cNvPr id="11" name="Shape 9"/>
          <p:cNvSpPr/>
          <p:nvPr/>
        </p:nvSpPr>
        <p:spPr>
          <a:xfrm>
            <a:off x="320040" y="2157984"/>
            <a:ext cx="8503920" cy="694944"/>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320040" y="2157984"/>
            <a:ext cx="566928" cy="694944"/>
          </a:xfrm>
          <a:prstGeom prst="rect">
            <a:avLst/>
          </a:prstGeom>
          <a:solidFill>
            <a:srgbClr val="0F2340"/>
          </a:solidFill>
          <a:ln w="12700">
            <a:solidFill>
              <a:srgbClr val="0F2340"/>
            </a:solidFill>
            <a:prstDash val="solid"/>
          </a:ln>
        </p:spPr>
        <p:txBody>
          <a:bodyPr/>
          <a:lstStyle/>
          <a:p>
            <a:endParaRPr lang="en-US"/>
          </a:p>
        </p:txBody>
      </p:sp>
      <p:sp>
        <p:nvSpPr>
          <p:cNvPr id="13" name="Text 11"/>
          <p:cNvSpPr/>
          <p:nvPr/>
        </p:nvSpPr>
        <p:spPr>
          <a:xfrm>
            <a:off x="320040" y="2157984"/>
            <a:ext cx="566928" cy="694944"/>
          </a:xfrm>
          <a:prstGeom prst="rect">
            <a:avLst/>
          </a:prstGeom>
          <a:noFill/>
          <a:ln/>
        </p:spPr>
        <p:txBody>
          <a:bodyPr wrap="square" lIns="0" tIns="0" rIns="0" bIns="0" rtlCol="0" anchor="ctr"/>
          <a:lstStyle/>
          <a:p>
            <a:pPr marL="0" indent="0" algn="ctr">
              <a:buNone/>
            </a:pPr>
            <a:r>
              <a:rPr lang="en-US" sz="1700" b="1" dirty="0">
                <a:solidFill>
                  <a:srgbClr val="FFFFFF"/>
                </a:solidFill>
                <a:latin typeface="Georgia" pitchFamily="34" charset="0"/>
                <a:ea typeface="Georgia" pitchFamily="34" charset="-122"/>
                <a:cs typeface="Georgia" pitchFamily="34" charset="-120"/>
              </a:rPr>
              <a:t>2</a:t>
            </a:r>
            <a:endParaRPr lang="en-US" sz="1700" dirty="0"/>
          </a:p>
        </p:txBody>
      </p:sp>
      <p:sp>
        <p:nvSpPr>
          <p:cNvPr id="14" name="Text 12"/>
          <p:cNvSpPr/>
          <p:nvPr/>
        </p:nvSpPr>
        <p:spPr>
          <a:xfrm>
            <a:off x="978408" y="2212848"/>
            <a:ext cx="7680960" cy="256032"/>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Put the first quarterly review date in your calendar right now</a:t>
            </a:r>
            <a:endParaRPr lang="en-US" sz="1300" dirty="0"/>
          </a:p>
        </p:txBody>
      </p:sp>
      <p:sp>
        <p:nvSpPr>
          <p:cNvPr id="15" name="Text 13"/>
          <p:cNvSpPr/>
          <p:nvPr/>
        </p:nvSpPr>
        <p:spPr>
          <a:xfrm>
            <a:off x="978408" y="2505456"/>
            <a:ext cx="7680960" cy="274320"/>
          </a:xfrm>
          <a:prstGeom prst="rect">
            <a:avLst/>
          </a:prstGeom>
          <a:noFill/>
          <a:ln/>
        </p:spPr>
        <p:txBody>
          <a:bodyPr wrap="square" rtlCol="0" anchor="ctr"/>
          <a:lstStyle/>
          <a:p>
            <a:pPr marL="0" indent="0">
              <a:buNone/>
            </a:pPr>
            <a:r>
              <a:rPr lang="en-US" sz="1150" dirty="0">
                <a:solidFill>
                  <a:srgbClr val="1C2B3A"/>
                </a:solidFill>
                <a:latin typeface="Calibri" pitchFamily="34" charset="0"/>
                <a:ea typeface="Calibri" pitchFamily="34" charset="-122"/>
                <a:cs typeface="Calibri" pitchFamily="34" charset="-120"/>
              </a:rPr>
              <a:t>Define the scope, name who’s responsible, and set a reminder. A monitoring program that doesn’t have a scheduled review date isn’t a monitoring program yet.</a:t>
            </a:r>
            <a:endParaRPr lang="en-US" sz="1150" dirty="0"/>
          </a:p>
        </p:txBody>
      </p:sp>
      <p:sp>
        <p:nvSpPr>
          <p:cNvPr id="16" name="Shape 14"/>
          <p:cNvSpPr/>
          <p:nvPr/>
        </p:nvSpPr>
        <p:spPr>
          <a:xfrm>
            <a:off x="320040" y="2926080"/>
            <a:ext cx="8503920" cy="694944"/>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7" name="Shape 15"/>
          <p:cNvSpPr/>
          <p:nvPr/>
        </p:nvSpPr>
        <p:spPr>
          <a:xfrm>
            <a:off x="320040" y="2926080"/>
            <a:ext cx="566928" cy="694944"/>
          </a:xfrm>
          <a:prstGeom prst="rect">
            <a:avLst/>
          </a:prstGeom>
          <a:solidFill>
            <a:srgbClr val="264D73"/>
          </a:solidFill>
          <a:ln w="12700">
            <a:solidFill>
              <a:srgbClr val="264D73"/>
            </a:solidFill>
            <a:prstDash val="solid"/>
          </a:ln>
        </p:spPr>
        <p:txBody>
          <a:bodyPr/>
          <a:lstStyle/>
          <a:p>
            <a:endParaRPr lang="en-US"/>
          </a:p>
        </p:txBody>
      </p:sp>
      <p:sp>
        <p:nvSpPr>
          <p:cNvPr id="18" name="Text 16"/>
          <p:cNvSpPr/>
          <p:nvPr/>
        </p:nvSpPr>
        <p:spPr>
          <a:xfrm>
            <a:off x="320040" y="2926080"/>
            <a:ext cx="566928" cy="694944"/>
          </a:xfrm>
          <a:prstGeom prst="rect">
            <a:avLst/>
          </a:prstGeom>
          <a:noFill/>
          <a:ln/>
        </p:spPr>
        <p:txBody>
          <a:bodyPr wrap="square" lIns="0" tIns="0" rIns="0" bIns="0" rtlCol="0" anchor="ctr"/>
          <a:lstStyle/>
          <a:p>
            <a:pPr marL="0" indent="0" algn="ctr">
              <a:buNone/>
            </a:pPr>
            <a:r>
              <a:rPr lang="en-US" sz="1700" b="1" dirty="0">
                <a:solidFill>
                  <a:srgbClr val="FFFFFF"/>
                </a:solidFill>
                <a:latin typeface="Georgia" pitchFamily="34" charset="0"/>
                <a:ea typeface="Georgia" pitchFamily="34" charset="-122"/>
                <a:cs typeface="Georgia" pitchFamily="34" charset="-120"/>
              </a:rPr>
              <a:t>3</a:t>
            </a:r>
            <a:endParaRPr lang="en-US" sz="1700" dirty="0"/>
          </a:p>
        </p:txBody>
      </p:sp>
      <p:sp>
        <p:nvSpPr>
          <p:cNvPr id="19" name="Text 17"/>
          <p:cNvSpPr/>
          <p:nvPr/>
        </p:nvSpPr>
        <p:spPr>
          <a:xfrm>
            <a:off x="978408" y="2980944"/>
            <a:ext cx="7680960" cy="256032"/>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Assess whether your monitoring obligation has outgrown your internal capacity</a:t>
            </a:r>
            <a:endParaRPr lang="en-US" sz="1300" dirty="0"/>
          </a:p>
        </p:txBody>
      </p:sp>
      <p:sp>
        <p:nvSpPr>
          <p:cNvPr id="20" name="Text 18"/>
          <p:cNvSpPr/>
          <p:nvPr/>
        </p:nvSpPr>
        <p:spPr>
          <a:xfrm>
            <a:off x="978408" y="3273552"/>
            <a:ext cx="7680960" cy="274320"/>
          </a:xfrm>
          <a:prstGeom prst="rect">
            <a:avLst/>
          </a:prstGeom>
          <a:noFill/>
          <a:ln/>
        </p:spPr>
        <p:txBody>
          <a:bodyPr wrap="square" rtlCol="0" anchor="ctr"/>
          <a:lstStyle/>
          <a:p>
            <a:pPr marL="0" indent="0">
              <a:buNone/>
            </a:pPr>
            <a:r>
              <a:rPr lang="en-US" sz="1150" dirty="0">
                <a:solidFill>
                  <a:srgbClr val="1C2B3A"/>
                </a:solidFill>
                <a:latin typeface="Calibri" pitchFamily="34" charset="0"/>
                <a:ea typeface="Calibri" pitchFamily="34" charset="-122"/>
                <a:cs typeface="Calibri" pitchFamily="34" charset="-120"/>
              </a:rPr>
              <a:t>If your approved list has more than 10–12 investments and you have no dedicated alternatives staff, the answer is probably yes. That assessment is the basis for the next conversation.</a:t>
            </a:r>
            <a:endParaRPr lang="en-US" sz="1150" dirty="0"/>
          </a:p>
        </p:txBody>
      </p:sp>
      <p:sp>
        <p:nvSpPr>
          <p:cNvPr id="26" name="Text 24"/>
          <p:cNvSpPr/>
          <p:nvPr/>
        </p:nvSpPr>
        <p:spPr>
          <a:xfrm>
            <a:off x="365760" y="4572000"/>
            <a:ext cx="8412480" cy="475488"/>
          </a:xfrm>
          <a:prstGeom prst="rect">
            <a:avLst/>
          </a:prstGeom>
          <a:noFill/>
          <a:ln/>
        </p:spPr>
        <p:txBody>
          <a:bodyPr wrap="square" rtlCol="0" anchor="ctr"/>
          <a:lstStyle/>
          <a:p>
            <a:pPr marL="0" indent="0" algn="ctr">
              <a:buNone/>
            </a:pPr>
            <a:r>
              <a:rPr lang="en-US" sz="1100" dirty="0">
                <a:solidFill>
                  <a:srgbClr val="6B7F8F"/>
                </a:solidFill>
                <a:latin typeface="Calibri" pitchFamily="34" charset="0"/>
                <a:ea typeface="Calibri" pitchFamily="34" charset="-122"/>
                <a:cs typeface="Calibri" pitchFamily="34" charset="-120"/>
              </a:rPr>
              <a:t>Buttonwood Due Diligence Services  |  ALTSeek™  |  [Contact URL]  |  [Phone]  |  [Email]</a:t>
            </a:r>
            <a:endParaRPr lang="en-US" sz="11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9C799-D25D-18AD-4A81-2600D62A7BCF}"/>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D70EE9AC-390A-4BFF-472D-723BF1B90CAD}"/>
              </a:ext>
            </a:extLst>
          </p:cNvPr>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Text 1">
            <a:extLst>
              <a:ext uri="{FF2B5EF4-FFF2-40B4-BE49-F238E27FC236}">
                <a16:creationId xmlns:a16="http://schemas.microsoft.com/office/drawing/2014/main" id="{E45121C7-5D06-FC94-EE0F-8DA1A8A7F364}"/>
              </a:ext>
            </a:extLst>
          </p:cNvPr>
          <p:cNvSpPr/>
          <p:nvPr/>
        </p:nvSpPr>
        <p:spPr>
          <a:xfrm>
            <a:off x="365760" y="0"/>
            <a:ext cx="8412480" cy="777240"/>
          </a:xfrm>
          <a:prstGeom prst="rect">
            <a:avLst/>
          </a:prstGeom>
          <a:noFill/>
          <a:ln/>
        </p:spPr>
        <p:txBody>
          <a:bodyPr wrap="square" lIns="0" tIns="0" rIns="0" bIns="0"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Thank you for joining us today.</a:t>
            </a:r>
            <a:endParaRPr lang="en-US" sz="2200" dirty="0"/>
          </a:p>
        </p:txBody>
      </p:sp>
      <p:sp>
        <p:nvSpPr>
          <p:cNvPr id="4" name="Shape 2">
            <a:extLst>
              <a:ext uri="{FF2B5EF4-FFF2-40B4-BE49-F238E27FC236}">
                <a16:creationId xmlns:a16="http://schemas.microsoft.com/office/drawing/2014/main" id="{A2474CF6-BB97-F20B-CF76-E9EAB9D6D853}"/>
              </a:ext>
            </a:extLst>
          </p:cNvPr>
          <p:cNvSpPr/>
          <p:nvPr/>
        </p:nvSpPr>
        <p:spPr>
          <a:xfrm>
            <a:off x="0" y="4526280"/>
            <a:ext cx="9144000" cy="617220"/>
          </a:xfrm>
          <a:prstGeom prst="rect">
            <a:avLst/>
          </a:prstGeom>
          <a:solidFill>
            <a:srgbClr val="EDE9E1"/>
          </a:solidFill>
          <a:ln w="12700">
            <a:solidFill>
              <a:srgbClr val="EDE9E1"/>
            </a:solidFill>
            <a:prstDash val="solid"/>
          </a:ln>
        </p:spPr>
        <p:txBody>
          <a:bodyPr/>
          <a:lstStyle/>
          <a:p>
            <a:endParaRPr lang="en-US"/>
          </a:p>
        </p:txBody>
      </p:sp>
      <p:sp>
        <p:nvSpPr>
          <p:cNvPr id="5" name="Text 3">
            <a:extLst>
              <a:ext uri="{FF2B5EF4-FFF2-40B4-BE49-F238E27FC236}">
                <a16:creationId xmlns:a16="http://schemas.microsoft.com/office/drawing/2014/main" id="{9C32DEC8-84BD-CAEE-7692-84ECC6FC313C}"/>
              </a:ext>
            </a:extLst>
          </p:cNvPr>
          <p:cNvSpPr/>
          <p:nvPr/>
        </p:nvSpPr>
        <p:spPr>
          <a:xfrm>
            <a:off x="320040" y="1216152"/>
            <a:ext cx="8229600" cy="384048"/>
          </a:xfrm>
          <a:prstGeom prst="rect">
            <a:avLst/>
          </a:prstGeom>
          <a:noFill/>
          <a:ln/>
        </p:spPr>
        <p:txBody>
          <a:bodyPr wrap="square" rtlCol="0" anchor="ctr"/>
          <a:lstStyle/>
          <a:p>
            <a:pPr marL="0" indent="0">
              <a:buNone/>
            </a:pPr>
            <a:r>
              <a:rPr lang="en-US" sz="2000" b="1" dirty="0">
                <a:solidFill>
                  <a:srgbClr val="0F2340"/>
                </a:solidFill>
                <a:latin typeface="Georgia" pitchFamily="34" charset="0"/>
              </a:rPr>
              <a:t>Curious About Potential Gaps in Your Full Alternatives Practice?</a:t>
            </a:r>
            <a:endParaRPr lang="en-US" sz="2000" dirty="0"/>
          </a:p>
        </p:txBody>
      </p:sp>
      <p:sp>
        <p:nvSpPr>
          <p:cNvPr id="6" name="Shape 4">
            <a:extLst>
              <a:ext uri="{FF2B5EF4-FFF2-40B4-BE49-F238E27FC236}">
                <a16:creationId xmlns:a16="http://schemas.microsoft.com/office/drawing/2014/main" id="{8BB77B75-B673-2EB4-F2BB-D034200BDD92}"/>
              </a:ext>
            </a:extLst>
          </p:cNvPr>
          <p:cNvSpPr/>
          <p:nvPr/>
        </p:nvSpPr>
        <p:spPr>
          <a:xfrm>
            <a:off x="320040" y="2061972"/>
            <a:ext cx="8503920" cy="694944"/>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7" name="Shape 5">
            <a:extLst>
              <a:ext uri="{FF2B5EF4-FFF2-40B4-BE49-F238E27FC236}">
                <a16:creationId xmlns:a16="http://schemas.microsoft.com/office/drawing/2014/main" id="{E6BC8EFF-2447-983A-B441-8A800F26171A}"/>
              </a:ext>
            </a:extLst>
          </p:cNvPr>
          <p:cNvSpPr/>
          <p:nvPr/>
        </p:nvSpPr>
        <p:spPr>
          <a:xfrm>
            <a:off x="320040" y="2054081"/>
            <a:ext cx="566928" cy="694944"/>
          </a:xfrm>
          <a:prstGeom prst="rect">
            <a:avLst/>
          </a:prstGeom>
          <a:solidFill>
            <a:srgbClr val="2D6A4F"/>
          </a:solidFill>
          <a:ln w="12700">
            <a:solidFill>
              <a:srgbClr val="2D6A4F"/>
            </a:solidFill>
            <a:prstDash val="solid"/>
          </a:ln>
        </p:spPr>
        <p:txBody>
          <a:bodyPr/>
          <a:lstStyle/>
          <a:p>
            <a:endParaRPr lang="en-US"/>
          </a:p>
        </p:txBody>
      </p:sp>
      <p:sp>
        <p:nvSpPr>
          <p:cNvPr id="8" name="Text 6">
            <a:extLst>
              <a:ext uri="{FF2B5EF4-FFF2-40B4-BE49-F238E27FC236}">
                <a16:creationId xmlns:a16="http://schemas.microsoft.com/office/drawing/2014/main" id="{C8EFF395-7323-4A65-B5ED-BB0B149A12F6}"/>
              </a:ext>
            </a:extLst>
          </p:cNvPr>
          <p:cNvSpPr/>
          <p:nvPr/>
        </p:nvSpPr>
        <p:spPr>
          <a:xfrm>
            <a:off x="320040" y="2020824"/>
            <a:ext cx="566928" cy="694944"/>
          </a:xfrm>
          <a:prstGeom prst="rect">
            <a:avLst/>
          </a:prstGeom>
          <a:noFill/>
          <a:ln/>
        </p:spPr>
        <p:txBody>
          <a:bodyPr wrap="square" lIns="0" tIns="0" rIns="0" bIns="0" rtlCol="0" anchor="ctr"/>
          <a:lstStyle/>
          <a:p>
            <a:pPr marL="0" indent="0" algn="ctr">
              <a:buNone/>
            </a:pPr>
            <a:r>
              <a:rPr lang="en-US" sz="1700" b="1" dirty="0">
                <a:solidFill>
                  <a:srgbClr val="FFFFFF"/>
                </a:solidFill>
                <a:latin typeface="Georgia" pitchFamily="34" charset="0"/>
                <a:ea typeface="Georgia" pitchFamily="34" charset="-122"/>
                <a:cs typeface="Georgia" pitchFamily="34" charset="-120"/>
              </a:rPr>
              <a:t>1</a:t>
            </a:r>
            <a:endParaRPr lang="en-US" sz="1700" dirty="0"/>
          </a:p>
        </p:txBody>
      </p:sp>
      <p:sp>
        <p:nvSpPr>
          <p:cNvPr id="9" name="Text 7">
            <a:extLst>
              <a:ext uri="{FF2B5EF4-FFF2-40B4-BE49-F238E27FC236}">
                <a16:creationId xmlns:a16="http://schemas.microsoft.com/office/drawing/2014/main" id="{9A1E9834-96A0-6011-FEB9-3A3FF116AA13}"/>
              </a:ext>
            </a:extLst>
          </p:cNvPr>
          <p:cNvSpPr/>
          <p:nvPr/>
        </p:nvSpPr>
        <p:spPr>
          <a:xfrm>
            <a:off x="978408" y="2108945"/>
            <a:ext cx="7680960" cy="256032"/>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Complete the RIA Self-Assessment Tool</a:t>
            </a:r>
            <a:endParaRPr lang="en-US" sz="1300" dirty="0"/>
          </a:p>
        </p:txBody>
      </p:sp>
      <p:sp>
        <p:nvSpPr>
          <p:cNvPr id="10" name="Text 8">
            <a:extLst>
              <a:ext uri="{FF2B5EF4-FFF2-40B4-BE49-F238E27FC236}">
                <a16:creationId xmlns:a16="http://schemas.microsoft.com/office/drawing/2014/main" id="{BFC9B351-C7EB-9B11-40B4-1C3B6F764F07}"/>
              </a:ext>
            </a:extLst>
          </p:cNvPr>
          <p:cNvSpPr/>
          <p:nvPr/>
        </p:nvSpPr>
        <p:spPr>
          <a:xfrm>
            <a:off x="978408" y="2401553"/>
            <a:ext cx="7680960" cy="274320"/>
          </a:xfrm>
          <a:prstGeom prst="rect">
            <a:avLst/>
          </a:prstGeom>
          <a:noFill/>
          <a:ln/>
        </p:spPr>
        <p:txBody>
          <a:bodyPr wrap="square" rtlCol="0" anchor="ctr"/>
          <a:lstStyle/>
          <a:p>
            <a:pPr marL="0" indent="0">
              <a:buNone/>
            </a:pPr>
            <a:r>
              <a:rPr lang="en-US" sz="1150" dirty="0">
                <a:solidFill>
                  <a:srgbClr val="1C2B3A"/>
                </a:solidFill>
                <a:latin typeface="Calibri" pitchFamily="34" charset="0"/>
                <a:ea typeface="Calibri" pitchFamily="34" charset="-122"/>
                <a:cs typeface="Calibri" pitchFamily="34" charset="-120"/>
              </a:rPr>
              <a:t>Choose a rapid assessment (5 minutes) or a full, broad assessment (20 minutes)</a:t>
            </a:r>
            <a:endParaRPr lang="en-US" sz="1150" dirty="0"/>
          </a:p>
        </p:txBody>
      </p:sp>
      <p:sp>
        <p:nvSpPr>
          <p:cNvPr id="13" name="Text 11">
            <a:extLst>
              <a:ext uri="{FF2B5EF4-FFF2-40B4-BE49-F238E27FC236}">
                <a16:creationId xmlns:a16="http://schemas.microsoft.com/office/drawing/2014/main" id="{7AEE947B-510C-7717-3E6F-090034ED7937}"/>
              </a:ext>
            </a:extLst>
          </p:cNvPr>
          <p:cNvSpPr/>
          <p:nvPr/>
        </p:nvSpPr>
        <p:spPr>
          <a:xfrm>
            <a:off x="320040" y="2157984"/>
            <a:ext cx="566928" cy="694944"/>
          </a:xfrm>
          <a:prstGeom prst="rect">
            <a:avLst/>
          </a:prstGeom>
          <a:noFill/>
          <a:ln/>
        </p:spPr>
        <p:txBody>
          <a:bodyPr wrap="square" lIns="0" tIns="0" rIns="0" bIns="0" rtlCol="0" anchor="ctr"/>
          <a:lstStyle/>
          <a:p>
            <a:pPr marL="0" indent="0" algn="ctr">
              <a:buNone/>
            </a:pPr>
            <a:endParaRPr lang="en-US" sz="1700" dirty="0"/>
          </a:p>
        </p:txBody>
      </p:sp>
      <p:sp>
        <p:nvSpPr>
          <p:cNvPr id="23" name="Text 21">
            <a:extLst>
              <a:ext uri="{FF2B5EF4-FFF2-40B4-BE49-F238E27FC236}">
                <a16:creationId xmlns:a16="http://schemas.microsoft.com/office/drawing/2014/main" id="{FB7C60C5-E7DA-747D-7364-CF3B4D929EB4}"/>
              </a:ext>
            </a:extLst>
          </p:cNvPr>
          <p:cNvSpPr/>
          <p:nvPr/>
        </p:nvSpPr>
        <p:spPr>
          <a:xfrm>
            <a:off x="320040" y="3694176"/>
            <a:ext cx="566928" cy="694944"/>
          </a:xfrm>
          <a:prstGeom prst="rect">
            <a:avLst/>
          </a:prstGeom>
          <a:noFill/>
          <a:ln/>
        </p:spPr>
        <p:txBody>
          <a:bodyPr wrap="square" lIns="0" tIns="0" rIns="0" bIns="0" rtlCol="0" anchor="ctr"/>
          <a:lstStyle/>
          <a:p>
            <a:pPr marL="0" indent="0" algn="ctr">
              <a:buNone/>
            </a:pPr>
            <a:endParaRPr lang="en-US" sz="1700" dirty="0"/>
          </a:p>
        </p:txBody>
      </p:sp>
      <p:sp>
        <p:nvSpPr>
          <p:cNvPr id="26" name="Text 24">
            <a:extLst>
              <a:ext uri="{FF2B5EF4-FFF2-40B4-BE49-F238E27FC236}">
                <a16:creationId xmlns:a16="http://schemas.microsoft.com/office/drawing/2014/main" id="{67043072-FC3A-8321-D7D9-3332A2C40139}"/>
              </a:ext>
            </a:extLst>
          </p:cNvPr>
          <p:cNvSpPr/>
          <p:nvPr/>
        </p:nvSpPr>
        <p:spPr>
          <a:xfrm>
            <a:off x="365760" y="4572000"/>
            <a:ext cx="8412480" cy="475488"/>
          </a:xfrm>
          <a:prstGeom prst="rect">
            <a:avLst/>
          </a:prstGeom>
          <a:noFill/>
          <a:ln/>
        </p:spPr>
        <p:txBody>
          <a:bodyPr wrap="square" rtlCol="0" anchor="ctr"/>
          <a:lstStyle/>
          <a:p>
            <a:pPr marL="0" indent="0" algn="ctr">
              <a:buNone/>
            </a:pPr>
            <a:r>
              <a:rPr lang="en-US" sz="1100" dirty="0">
                <a:solidFill>
                  <a:srgbClr val="6B7F8F"/>
                </a:solidFill>
                <a:latin typeface="Calibri" pitchFamily="34" charset="0"/>
                <a:ea typeface="Calibri" pitchFamily="34" charset="-122"/>
                <a:cs typeface="Calibri" pitchFamily="34" charset="-120"/>
              </a:rPr>
              <a:t>Buttonwood Due Diligence Services  |  ALTSeek™  |  [Contact URL]  |  [Phone]  |  [Email]</a:t>
            </a:r>
            <a:endParaRPr lang="en-US" sz="1100" dirty="0"/>
          </a:p>
        </p:txBody>
      </p:sp>
    </p:spTree>
    <p:extLst>
      <p:ext uri="{BB962C8B-B14F-4D97-AF65-F5344CB8AC3E}">
        <p14:creationId xmlns:p14="http://schemas.microsoft.com/office/powerpoint/2010/main" val="16288396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29">
    <p:bg>
      <p:bgPr>
        <a:solidFill>
          <a:srgbClr val="0F2340"/>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B8924A"/>
          </a:solidFill>
          <a:ln w="12700">
            <a:solidFill>
              <a:srgbClr val="B8924A"/>
            </a:solidFill>
            <a:prstDash val="solid"/>
          </a:ln>
        </p:spPr>
        <p:txBody>
          <a:bodyPr/>
          <a:lstStyle/>
          <a:p>
            <a:endParaRPr lang="en-US"/>
          </a:p>
        </p:txBody>
      </p:sp>
      <p:sp>
        <p:nvSpPr>
          <p:cNvPr id="3" name="Shape 1"/>
          <p:cNvSpPr/>
          <p:nvPr/>
        </p:nvSpPr>
        <p:spPr>
          <a:xfrm>
            <a:off x="0" y="4526280"/>
            <a:ext cx="9144000" cy="617220"/>
          </a:xfrm>
          <a:prstGeom prst="rect">
            <a:avLst/>
          </a:prstGeom>
          <a:solidFill>
            <a:srgbClr val="1A3A5C"/>
          </a:solidFill>
          <a:ln w="12700">
            <a:solidFill>
              <a:srgbClr val="1A3A5C"/>
            </a:solidFill>
            <a:prstDash val="solid"/>
          </a:ln>
        </p:spPr>
        <p:txBody>
          <a:bodyPr/>
          <a:lstStyle/>
          <a:p>
            <a:endParaRPr lang="en-US"/>
          </a:p>
        </p:txBody>
      </p:sp>
      <p:pic>
        <p:nvPicPr>
          <p:cNvPr id="4" name="Image 0" descr="preencoded.png"/>
          <p:cNvPicPr>
            <a:picLocks noChangeAspect="1"/>
          </p:cNvPicPr>
          <p:nvPr/>
        </p:nvPicPr>
        <p:blipFill>
          <a:blip r:embed="rId3"/>
          <a:stretch>
            <a:fillRect/>
          </a:stretch>
        </p:blipFill>
        <p:spPr>
          <a:xfrm>
            <a:off x="4114800" y="502920"/>
            <a:ext cx="868680" cy="868680"/>
          </a:xfrm>
          <a:prstGeom prst="rect">
            <a:avLst/>
          </a:prstGeom>
        </p:spPr>
      </p:pic>
      <p:sp>
        <p:nvSpPr>
          <p:cNvPr id="5" name="Text 2"/>
          <p:cNvSpPr/>
          <p:nvPr/>
        </p:nvSpPr>
        <p:spPr>
          <a:xfrm>
            <a:off x="457200" y="1463040"/>
            <a:ext cx="8229600" cy="1005840"/>
          </a:xfrm>
          <a:prstGeom prst="rect">
            <a:avLst/>
          </a:prstGeom>
          <a:noFill/>
          <a:ln/>
        </p:spPr>
        <p:txBody>
          <a:bodyPr wrap="square" rtlCol="0" anchor="ctr"/>
          <a:lstStyle/>
          <a:p>
            <a:pPr marL="0" indent="0" algn="ctr">
              <a:buNone/>
            </a:pPr>
            <a:r>
              <a:rPr lang="en-US" sz="5200" b="1" dirty="0">
                <a:solidFill>
                  <a:srgbClr val="FFFFFF"/>
                </a:solidFill>
                <a:latin typeface="Georgia" pitchFamily="34" charset="0"/>
                <a:ea typeface="Georgia" pitchFamily="34" charset="-122"/>
                <a:cs typeface="Georgia" pitchFamily="34" charset="-120"/>
              </a:rPr>
              <a:t>Questions?</a:t>
            </a:r>
            <a:endParaRPr lang="en-US" sz="5200" dirty="0"/>
          </a:p>
        </p:txBody>
      </p:sp>
      <p:sp>
        <p:nvSpPr>
          <p:cNvPr id="6" name="Shape 3"/>
          <p:cNvSpPr/>
          <p:nvPr/>
        </p:nvSpPr>
        <p:spPr>
          <a:xfrm>
            <a:off x="2286000" y="2542032"/>
            <a:ext cx="4572000" cy="36576"/>
          </a:xfrm>
          <a:prstGeom prst="rect">
            <a:avLst/>
          </a:prstGeom>
          <a:solidFill>
            <a:srgbClr val="B8924A"/>
          </a:solidFill>
          <a:ln w="12700">
            <a:solidFill>
              <a:srgbClr val="B8924A"/>
            </a:solidFill>
            <a:prstDash val="solid"/>
          </a:ln>
        </p:spPr>
        <p:txBody>
          <a:bodyPr/>
          <a:lstStyle/>
          <a:p>
            <a:endParaRPr lang="en-US"/>
          </a:p>
        </p:txBody>
      </p:sp>
      <p:sp>
        <p:nvSpPr>
          <p:cNvPr id="7" name="Text 4"/>
          <p:cNvSpPr/>
          <p:nvPr/>
        </p:nvSpPr>
        <p:spPr>
          <a:xfrm>
            <a:off x="457200" y="2670048"/>
            <a:ext cx="8229600" cy="658368"/>
          </a:xfrm>
          <a:prstGeom prst="rect">
            <a:avLst/>
          </a:prstGeom>
          <a:noFill/>
          <a:ln/>
        </p:spPr>
        <p:txBody>
          <a:bodyPr wrap="square" rtlCol="0" anchor="ctr"/>
          <a:lstStyle/>
          <a:p>
            <a:pPr marL="0" indent="0" algn="ctr">
              <a:buNone/>
            </a:pPr>
            <a:r>
              <a:rPr lang="en-US" sz="1600" i="1" dirty="0">
                <a:solidFill>
                  <a:srgbClr val="D4A96A"/>
                </a:solidFill>
                <a:latin typeface="Calibri" pitchFamily="34" charset="0"/>
                <a:ea typeface="Calibri" pitchFamily="34" charset="-122"/>
                <a:cs typeface="Calibri" pitchFamily="34" charset="-120"/>
              </a:rPr>
              <a:t>Please submit your questions in the chat.</a:t>
            </a:r>
            <a:endParaRPr lang="en-US" sz="1600" dirty="0"/>
          </a:p>
          <a:p>
            <a:pPr marL="0" indent="0" algn="ctr">
              <a:buNone/>
            </a:pPr>
            <a:r>
              <a:rPr lang="en-US" sz="1600" i="1" dirty="0">
                <a:solidFill>
                  <a:srgbClr val="D4A96A"/>
                </a:solidFill>
                <a:latin typeface="Calibri" pitchFamily="34" charset="0"/>
                <a:ea typeface="Calibri" pitchFamily="34" charset="-122"/>
                <a:cs typeface="Calibri" pitchFamily="34" charset="-120"/>
              </a:rPr>
              <a:t>We’ll work through as many as time allows.</a:t>
            </a:r>
            <a:endParaRPr lang="en-US" sz="1600" dirty="0"/>
          </a:p>
        </p:txBody>
      </p:sp>
      <p:sp>
        <p:nvSpPr>
          <p:cNvPr id="8" name="Text 5"/>
          <p:cNvSpPr/>
          <p:nvPr/>
        </p:nvSpPr>
        <p:spPr>
          <a:xfrm>
            <a:off x="457200" y="3429000"/>
            <a:ext cx="8229600" cy="347472"/>
          </a:xfrm>
          <a:prstGeom prst="rect">
            <a:avLst/>
          </a:prstGeom>
          <a:noFill/>
          <a:ln/>
        </p:spPr>
        <p:txBody>
          <a:bodyPr wrap="square" rtlCol="0" anchor="ctr"/>
          <a:lstStyle/>
          <a:p>
            <a:pPr marL="0" indent="0" algn="ctr">
              <a:buNone/>
            </a:pPr>
            <a:r>
              <a:rPr lang="en-US" sz="1300" dirty="0">
                <a:solidFill>
                  <a:srgbClr val="6B7F8F"/>
                </a:solidFill>
                <a:latin typeface="Calibri" pitchFamily="34" charset="0"/>
                <a:ea typeface="Calibri" pitchFamily="34" charset="-122"/>
                <a:cs typeface="Calibri" pitchFamily="34" charset="-120"/>
              </a:rPr>
              <a:t>Recording and follow-up resources will be distributed within 10 business days.</a:t>
            </a:r>
            <a:endParaRPr lang="en-US" sz="1300" dirty="0"/>
          </a:p>
        </p:txBody>
      </p:sp>
      <p:sp>
        <p:nvSpPr>
          <p:cNvPr id="9" name="Text 6"/>
          <p:cNvSpPr/>
          <p:nvPr/>
        </p:nvSpPr>
        <p:spPr>
          <a:xfrm>
            <a:off x="457200" y="3749040"/>
            <a:ext cx="8229600" cy="292608"/>
          </a:xfrm>
          <a:prstGeom prst="rect">
            <a:avLst/>
          </a:prstGeom>
          <a:noFill/>
          <a:ln/>
        </p:spPr>
        <p:txBody>
          <a:bodyPr wrap="square" rtlCol="0" anchor="ctr"/>
          <a:lstStyle/>
          <a:p>
            <a:pPr marL="0" indent="0" algn="ctr">
              <a:buNone/>
            </a:pPr>
            <a:endParaRPr lang="en-US" sz="1200" dirty="0"/>
          </a:p>
        </p:txBody>
      </p:sp>
      <p:sp>
        <p:nvSpPr>
          <p:cNvPr id="10" name="Text 7"/>
          <p:cNvSpPr/>
          <p:nvPr/>
        </p:nvSpPr>
        <p:spPr>
          <a:xfrm>
            <a:off x="365760" y="4608576"/>
            <a:ext cx="8229600" cy="475488"/>
          </a:xfrm>
          <a:prstGeom prst="rect">
            <a:avLst/>
          </a:prstGeom>
          <a:noFill/>
          <a:ln/>
        </p:spPr>
        <p:txBody>
          <a:bodyPr wrap="square" rtlCol="0" anchor="ctr"/>
          <a:lstStyle/>
          <a:p>
            <a:pPr marL="0" indent="0" algn="ctr">
              <a:buNone/>
            </a:pPr>
            <a:r>
              <a:rPr lang="en-US" sz="1150" dirty="0">
                <a:solidFill>
                  <a:srgbClr val="6B7F8F"/>
                </a:solidFill>
                <a:latin typeface="Calibri" pitchFamily="34" charset="0"/>
                <a:ea typeface="Calibri" pitchFamily="34" charset="-122"/>
                <a:cs typeface="Calibri" pitchFamily="34" charset="-120"/>
              </a:rPr>
              <a:t>Buttonwood Due Diligence Services  |  ALTSeek™  |  www.ButtonwoodDD.com</a:t>
            </a:r>
            <a:endParaRPr lang="en-US" sz="11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Shape 1"/>
          <p:cNvSpPr/>
          <p:nvPr/>
        </p:nvSpPr>
        <p:spPr>
          <a:xfrm>
            <a:off x="0" y="0"/>
            <a:ext cx="164592" cy="777240"/>
          </a:xfrm>
          <a:prstGeom prst="rect">
            <a:avLst/>
          </a:prstGeom>
          <a:solidFill>
            <a:srgbClr val="2D6A4F"/>
          </a:solidFill>
          <a:ln w="12700">
            <a:solidFill>
              <a:srgbClr val="2D6A4F"/>
            </a:solidFill>
            <a:prstDash val="solid"/>
          </a:ln>
        </p:spPr>
        <p:txBody>
          <a:bodyPr/>
          <a:lstStyle/>
          <a:p>
            <a:endParaRPr lang="en-US"/>
          </a:p>
        </p:txBody>
      </p:sp>
      <p:sp>
        <p:nvSpPr>
          <p:cNvPr id="4" name="Text 2"/>
          <p:cNvSpPr/>
          <p:nvPr/>
        </p:nvSpPr>
        <p:spPr>
          <a:xfrm>
            <a:off x="320040" y="0"/>
            <a:ext cx="850392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The Regulatory Transition - What Actually Changed</a:t>
            </a:r>
            <a:endParaRPr lang="en-US" sz="2100" dirty="0"/>
          </a:p>
        </p:txBody>
      </p:sp>
      <p:sp>
        <p:nvSpPr>
          <p:cNvPr id="5" name="Shape 3"/>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6" name="Text 4"/>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7" name="Text 5"/>
          <p:cNvSpPr/>
          <p:nvPr/>
        </p:nvSpPr>
        <p:spPr>
          <a:xfrm>
            <a:off x="365760" y="886968"/>
            <a:ext cx="8412480" cy="310896"/>
          </a:xfrm>
          <a:prstGeom prst="rect">
            <a:avLst/>
          </a:prstGeom>
          <a:noFill/>
          <a:ln/>
        </p:spPr>
        <p:txBody>
          <a:bodyPr wrap="square" rtlCol="0" anchor="ctr"/>
          <a:lstStyle/>
          <a:p>
            <a:pPr marL="0" indent="0">
              <a:buNone/>
            </a:pPr>
            <a:r>
              <a:rPr lang="en-US" sz="1300" b="1" i="1" dirty="0">
                <a:solidFill>
                  <a:srgbClr val="0F2340"/>
                </a:solidFill>
                <a:latin typeface="Georgia" pitchFamily="34" charset="0"/>
                <a:ea typeface="Georgia" pitchFamily="34" charset="-122"/>
                <a:cs typeface="Georgia" pitchFamily="34" charset="-120"/>
              </a:rPr>
              <a:t>The moment you registered as an RIA, the standard governing alternatives recommendations changed fundamentally.</a:t>
            </a:r>
            <a:endParaRPr lang="en-US" sz="1300" dirty="0"/>
          </a:p>
        </p:txBody>
      </p:sp>
      <p:sp>
        <p:nvSpPr>
          <p:cNvPr id="8" name="Shape 6"/>
          <p:cNvSpPr/>
          <p:nvPr/>
        </p:nvSpPr>
        <p:spPr>
          <a:xfrm>
            <a:off x="320040" y="1298448"/>
            <a:ext cx="4206240" cy="3410712"/>
          </a:xfrm>
          <a:prstGeom prst="rect">
            <a:avLst/>
          </a:prstGeom>
          <a:solidFill>
            <a:srgbClr val="264D73"/>
          </a:solidFill>
          <a:ln w="12700">
            <a:solidFill>
              <a:srgbClr val="264D73"/>
            </a:solidFill>
            <a:prstDash val="solid"/>
          </a:ln>
          <a:effectLst>
            <a:outerShdw blurRad="101600" dist="38100" dir="8100000" algn="bl" rotWithShape="0">
              <a:srgbClr val="000000">
                <a:alpha val="12000"/>
              </a:srgbClr>
            </a:outerShdw>
          </a:effectLst>
        </p:spPr>
        <p:txBody>
          <a:bodyPr/>
          <a:lstStyle/>
          <a:p>
            <a:endParaRPr lang="en-US"/>
          </a:p>
        </p:txBody>
      </p:sp>
      <p:sp>
        <p:nvSpPr>
          <p:cNvPr id="9" name="Shape 7"/>
          <p:cNvSpPr/>
          <p:nvPr/>
        </p:nvSpPr>
        <p:spPr>
          <a:xfrm>
            <a:off x="320040" y="1298448"/>
            <a:ext cx="4206240" cy="402336"/>
          </a:xfrm>
          <a:prstGeom prst="rect">
            <a:avLst/>
          </a:prstGeom>
          <a:solidFill>
            <a:srgbClr val="B8924A"/>
          </a:solidFill>
          <a:ln w="12700">
            <a:solidFill>
              <a:srgbClr val="B8924A"/>
            </a:solidFill>
            <a:prstDash val="solid"/>
          </a:ln>
        </p:spPr>
        <p:txBody>
          <a:bodyPr/>
          <a:lstStyle/>
          <a:p>
            <a:endParaRPr lang="en-US"/>
          </a:p>
        </p:txBody>
      </p:sp>
      <p:pic>
        <p:nvPicPr>
          <p:cNvPr id="10" name="Image 0" descr="preencoded.png"/>
          <p:cNvPicPr>
            <a:picLocks noChangeAspect="1"/>
          </p:cNvPicPr>
          <p:nvPr/>
        </p:nvPicPr>
        <p:blipFill>
          <a:blip r:embed="rId3"/>
          <a:stretch>
            <a:fillRect/>
          </a:stretch>
        </p:blipFill>
        <p:spPr>
          <a:xfrm>
            <a:off x="429768" y="1353312"/>
            <a:ext cx="256032" cy="256032"/>
          </a:xfrm>
          <a:prstGeom prst="rect">
            <a:avLst/>
          </a:prstGeom>
        </p:spPr>
      </p:pic>
      <p:sp>
        <p:nvSpPr>
          <p:cNvPr id="11" name="Text 8"/>
          <p:cNvSpPr/>
          <p:nvPr/>
        </p:nvSpPr>
        <p:spPr>
          <a:xfrm>
            <a:off x="777240" y="1298448"/>
            <a:ext cx="3639312" cy="402336"/>
          </a:xfrm>
          <a:prstGeom prst="rect">
            <a:avLst/>
          </a:prstGeom>
          <a:noFill/>
          <a:ln/>
        </p:spPr>
        <p:txBody>
          <a:bodyPr wrap="square" lIns="0" tIns="0" rIns="0" bIns="0" rtlCol="0" anchor="ctr"/>
          <a:lstStyle/>
          <a:p>
            <a:pPr marL="0" indent="0">
              <a:buNone/>
            </a:pPr>
            <a:r>
              <a:rPr lang="en-US" sz="1050" b="1" kern="0" spc="100" dirty="0">
                <a:solidFill>
                  <a:srgbClr val="0F2340"/>
                </a:solidFill>
                <a:latin typeface="Georgia" pitchFamily="34" charset="0"/>
                <a:ea typeface="Georgia" pitchFamily="34" charset="-122"/>
                <a:cs typeface="Georgia" pitchFamily="34" charset="-120"/>
              </a:rPr>
              <a:t>BROKER-DEALER: SUITABILITY</a:t>
            </a:r>
            <a:endParaRPr lang="en-US" sz="1050" dirty="0"/>
          </a:p>
        </p:txBody>
      </p:sp>
      <p:sp>
        <p:nvSpPr>
          <p:cNvPr id="12" name="Text 9"/>
          <p:cNvSpPr/>
          <p:nvPr/>
        </p:nvSpPr>
        <p:spPr>
          <a:xfrm>
            <a:off x="457200" y="1783080"/>
            <a:ext cx="3931920" cy="457200"/>
          </a:xfrm>
          <a:prstGeom prst="rect">
            <a:avLst/>
          </a:prstGeom>
          <a:noFill/>
          <a:ln/>
        </p:spPr>
        <p:txBody>
          <a:bodyPr wrap="square" rtlCol="0" anchor="ctr"/>
          <a:lstStyle/>
          <a:p>
            <a:pPr marL="0" indent="0">
              <a:buNone/>
            </a:pPr>
            <a:r>
              <a:rPr lang="en-US" sz="1300" b="1" i="1" dirty="0">
                <a:solidFill>
                  <a:srgbClr val="D4A96A"/>
                </a:solidFill>
                <a:latin typeface="Georgia" pitchFamily="34" charset="0"/>
                <a:ea typeface="Georgia" pitchFamily="34" charset="-122"/>
                <a:cs typeface="Georgia" pitchFamily="34" charset="-120"/>
              </a:rPr>
              <a:t>Moment-in-time analysis. Obligation largely discharged at point of sale.</a:t>
            </a:r>
            <a:endParaRPr lang="en-US" sz="1300" dirty="0"/>
          </a:p>
        </p:txBody>
      </p:sp>
      <p:sp>
        <p:nvSpPr>
          <p:cNvPr id="13" name="Shape 10"/>
          <p:cNvSpPr/>
          <p:nvPr/>
        </p:nvSpPr>
        <p:spPr>
          <a:xfrm>
            <a:off x="502920" y="2472749"/>
            <a:ext cx="82296" cy="82296"/>
          </a:xfrm>
          <a:prstGeom prst="ellipse">
            <a:avLst/>
          </a:prstGeom>
          <a:solidFill>
            <a:srgbClr val="D4A96A"/>
          </a:solidFill>
          <a:ln w="12700">
            <a:solidFill>
              <a:srgbClr val="D4A96A"/>
            </a:solidFill>
            <a:prstDash val="solid"/>
          </a:ln>
        </p:spPr>
        <p:txBody>
          <a:bodyPr/>
          <a:lstStyle/>
          <a:p>
            <a:endParaRPr lang="en-US"/>
          </a:p>
        </p:txBody>
      </p:sp>
      <p:sp>
        <p:nvSpPr>
          <p:cNvPr id="14" name="Text 11"/>
          <p:cNvSpPr/>
          <p:nvPr/>
        </p:nvSpPr>
        <p:spPr>
          <a:xfrm>
            <a:off x="667512" y="2295144"/>
            <a:ext cx="3712464" cy="42062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Did this recommendation make sense at the time it was made?</a:t>
            </a:r>
            <a:endParaRPr lang="en-US" sz="1200" dirty="0"/>
          </a:p>
        </p:txBody>
      </p:sp>
      <p:sp>
        <p:nvSpPr>
          <p:cNvPr id="15" name="Shape 12"/>
          <p:cNvSpPr/>
          <p:nvPr/>
        </p:nvSpPr>
        <p:spPr>
          <a:xfrm>
            <a:off x="502920" y="2948237"/>
            <a:ext cx="82296" cy="82296"/>
          </a:xfrm>
          <a:prstGeom prst="ellipse">
            <a:avLst/>
          </a:prstGeom>
          <a:solidFill>
            <a:srgbClr val="D4A96A"/>
          </a:solidFill>
          <a:ln w="12700">
            <a:solidFill>
              <a:srgbClr val="D4A96A"/>
            </a:solidFill>
            <a:prstDash val="solid"/>
          </a:ln>
        </p:spPr>
        <p:txBody>
          <a:bodyPr/>
          <a:lstStyle/>
          <a:p>
            <a:endParaRPr lang="en-US"/>
          </a:p>
        </p:txBody>
      </p:sp>
      <p:sp>
        <p:nvSpPr>
          <p:cNvPr id="16" name="Text 13"/>
          <p:cNvSpPr/>
          <p:nvPr/>
        </p:nvSpPr>
        <p:spPr>
          <a:xfrm>
            <a:off x="667512" y="2770632"/>
            <a:ext cx="3712464" cy="42062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Documentation supports the transaction</a:t>
            </a:r>
            <a:endParaRPr lang="en-US" sz="1200" dirty="0"/>
          </a:p>
        </p:txBody>
      </p:sp>
      <p:sp>
        <p:nvSpPr>
          <p:cNvPr id="17" name="Shape 14"/>
          <p:cNvSpPr/>
          <p:nvPr/>
        </p:nvSpPr>
        <p:spPr>
          <a:xfrm>
            <a:off x="502920" y="3423725"/>
            <a:ext cx="82296" cy="82296"/>
          </a:xfrm>
          <a:prstGeom prst="ellipse">
            <a:avLst/>
          </a:prstGeom>
          <a:solidFill>
            <a:srgbClr val="D4A96A"/>
          </a:solidFill>
          <a:ln w="12700">
            <a:solidFill>
              <a:srgbClr val="D4A96A"/>
            </a:solidFill>
            <a:prstDash val="solid"/>
          </a:ln>
        </p:spPr>
        <p:txBody>
          <a:bodyPr/>
          <a:lstStyle/>
          <a:p>
            <a:endParaRPr lang="en-US"/>
          </a:p>
        </p:txBody>
      </p:sp>
      <p:sp>
        <p:nvSpPr>
          <p:cNvPr id="18" name="Text 15"/>
          <p:cNvSpPr/>
          <p:nvPr/>
        </p:nvSpPr>
        <p:spPr>
          <a:xfrm>
            <a:off x="667512" y="3246120"/>
            <a:ext cx="3712464" cy="42062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Home office and compliance share oversight</a:t>
            </a:r>
            <a:endParaRPr lang="en-US" sz="1200" dirty="0"/>
          </a:p>
        </p:txBody>
      </p:sp>
      <p:sp>
        <p:nvSpPr>
          <p:cNvPr id="19" name="Shape 16"/>
          <p:cNvSpPr/>
          <p:nvPr/>
        </p:nvSpPr>
        <p:spPr>
          <a:xfrm>
            <a:off x="502920" y="3899213"/>
            <a:ext cx="82296" cy="82296"/>
          </a:xfrm>
          <a:prstGeom prst="ellipse">
            <a:avLst/>
          </a:prstGeom>
          <a:solidFill>
            <a:srgbClr val="D4A96A"/>
          </a:solidFill>
          <a:ln w="12700">
            <a:solidFill>
              <a:srgbClr val="D4A96A"/>
            </a:solidFill>
            <a:prstDash val="solid"/>
          </a:ln>
        </p:spPr>
        <p:txBody>
          <a:bodyPr/>
          <a:lstStyle/>
          <a:p>
            <a:endParaRPr lang="en-US"/>
          </a:p>
        </p:txBody>
      </p:sp>
      <p:sp>
        <p:nvSpPr>
          <p:cNvPr id="20" name="Text 17"/>
          <p:cNvSpPr/>
          <p:nvPr/>
        </p:nvSpPr>
        <p:spPr>
          <a:xfrm>
            <a:off x="667512" y="3721608"/>
            <a:ext cx="3712464" cy="42062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Front-end obligation; back end is institutional</a:t>
            </a:r>
            <a:endParaRPr lang="en-US" sz="1200" dirty="0"/>
          </a:p>
        </p:txBody>
      </p:sp>
      <p:sp>
        <p:nvSpPr>
          <p:cNvPr id="21" name="Shape 18"/>
          <p:cNvSpPr/>
          <p:nvPr/>
        </p:nvSpPr>
        <p:spPr>
          <a:xfrm>
            <a:off x="4709160" y="1298448"/>
            <a:ext cx="4206240" cy="3410712"/>
          </a:xfrm>
          <a:prstGeom prst="rect">
            <a:avLst/>
          </a:prstGeom>
          <a:solidFill>
            <a:srgbClr val="2D6A4F"/>
          </a:solidFill>
          <a:ln w="12700">
            <a:solidFill>
              <a:srgbClr val="2D6A4F"/>
            </a:solidFill>
            <a:prstDash val="solid"/>
          </a:ln>
          <a:effectLst>
            <a:outerShdw blurRad="101600" dist="38100" dir="8100000" algn="bl" rotWithShape="0">
              <a:srgbClr val="000000">
                <a:alpha val="12000"/>
              </a:srgbClr>
            </a:outerShdw>
          </a:effectLst>
        </p:spPr>
        <p:txBody>
          <a:bodyPr/>
          <a:lstStyle/>
          <a:p>
            <a:endParaRPr lang="en-US"/>
          </a:p>
        </p:txBody>
      </p:sp>
      <p:sp>
        <p:nvSpPr>
          <p:cNvPr id="22" name="Shape 19"/>
          <p:cNvSpPr/>
          <p:nvPr/>
        </p:nvSpPr>
        <p:spPr>
          <a:xfrm>
            <a:off x="4709160" y="1298448"/>
            <a:ext cx="4206240" cy="402336"/>
          </a:xfrm>
          <a:prstGeom prst="rect">
            <a:avLst/>
          </a:prstGeom>
          <a:solidFill>
            <a:srgbClr val="B8924A"/>
          </a:solidFill>
          <a:ln w="12700">
            <a:solidFill>
              <a:srgbClr val="B8924A"/>
            </a:solidFill>
            <a:prstDash val="solid"/>
          </a:ln>
        </p:spPr>
        <p:txBody>
          <a:bodyPr/>
          <a:lstStyle/>
          <a:p>
            <a:endParaRPr lang="en-US"/>
          </a:p>
        </p:txBody>
      </p:sp>
      <p:pic>
        <p:nvPicPr>
          <p:cNvPr id="23" name="Image 1" descr="preencoded.png"/>
          <p:cNvPicPr>
            <a:picLocks noChangeAspect="1"/>
          </p:cNvPicPr>
          <p:nvPr/>
        </p:nvPicPr>
        <p:blipFill>
          <a:blip r:embed="rId4"/>
          <a:stretch>
            <a:fillRect/>
          </a:stretch>
        </p:blipFill>
        <p:spPr>
          <a:xfrm>
            <a:off x="4818888" y="1353312"/>
            <a:ext cx="256032" cy="256032"/>
          </a:xfrm>
          <a:prstGeom prst="rect">
            <a:avLst/>
          </a:prstGeom>
        </p:spPr>
      </p:pic>
      <p:sp>
        <p:nvSpPr>
          <p:cNvPr id="24" name="Text 20"/>
          <p:cNvSpPr/>
          <p:nvPr/>
        </p:nvSpPr>
        <p:spPr>
          <a:xfrm>
            <a:off x="5166360" y="1298448"/>
            <a:ext cx="3639312" cy="402336"/>
          </a:xfrm>
          <a:prstGeom prst="rect">
            <a:avLst/>
          </a:prstGeom>
          <a:noFill/>
          <a:ln/>
        </p:spPr>
        <p:txBody>
          <a:bodyPr wrap="square" lIns="0" tIns="0" rIns="0" bIns="0" rtlCol="0" anchor="ctr"/>
          <a:lstStyle/>
          <a:p>
            <a:pPr marL="0" indent="0">
              <a:buNone/>
            </a:pPr>
            <a:r>
              <a:rPr lang="en-US" sz="1050" b="1" kern="0" spc="100" dirty="0">
                <a:solidFill>
                  <a:srgbClr val="0F2340"/>
                </a:solidFill>
                <a:latin typeface="Georgia" pitchFamily="34" charset="0"/>
                <a:ea typeface="Georgia" pitchFamily="34" charset="-122"/>
                <a:cs typeface="Georgia" pitchFamily="34" charset="-120"/>
              </a:rPr>
              <a:t>RIA: FIDUCIARY</a:t>
            </a:r>
            <a:endParaRPr lang="en-US" sz="1050" dirty="0"/>
          </a:p>
        </p:txBody>
      </p:sp>
      <p:sp>
        <p:nvSpPr>
          <p:cNvPr id="25" name="Text 21"/>
          <p:cNvSpPr/>
          <p:nvPr/>
        </p:nvSpPr>
        <p:spPr>
          <a:xfrm>
            <a:off x="4846320" y="1783080"/>
            <a:ext cx="3931920" cy="457200"/>
          </a:xfrm>
          <a:prstGeom prst="rect">
            <a:avLst/>
          </a:prstGeom>
          <a:noFill/>
          <a:ln/>
        </p:spPr>
        <p:txBody>
          <a:bodyPr wrap="square" rtlCol="0" anchor="ctr"/>
          <a:lstStyle/>
          <a:p>
            <a:pPr marL="0" indent="0">
              <a:buNone/>
            </a:pPr>
            <a:r>
              <a:rPr lang="en-US" sz="1300" b="1" i="1" dirty="0">
                <a:solidFill>
                  <a:srgbClr val="D4A96A"/>
                </a:solidFill>
                <a:latin typeface="Georgia" pitchFamily="34" charset="0"/>
                <a:ea typeface="Georgia" pitchFamily="34" charset="-122"/>
                <a:cs typeface="Georgia" pitchFamily="34" charset="-120"/>
              </a:rPr>
              <a:t>Ongoing duty of care and loyalty. Runs for the entire holding period.</a:t>
            </a:r>
            <a:endParaRPr lang="en-US" sz="1300" dirty="0"/>
          </a:p>
        </p:txBody>
      </p:sp>
      <p:sp>
        <p:nvSpPr>
          <p:cNvPr id="26" name="Shape 22"/>
          <p:cNvSpPr/>
          <p:nvPr/>
        </p:nvSpPr>
        <p:spPr>
          <a:xfrm>
            <a:off x="4892040" y="2468194"/>
            <a:ext cx="82296" cy="82296"/>
          </a:xfrm>
          <a:prstGeom prst="ellipse">
            <a:avLst/>
          </a:prstGeom>
          <a:solidFill>
            <a:srgbClr val="D4A96A"/>
          </a:solidFill>
          <a:ln w="12700">
            <a:solidFill>
              <a:srgbClr val="D4A96A"/>
            </a:solidFill>
            <a:prstDash val="solid"/>
          </a:ln>
        </p:spPr>
        <p:txBody>
          <a:bodyPr/>
          <a:lstStyle/>
          <a:p>
            <a:endParaRPr lang="en-US"/>
          </a:p>
        </p:txBody>
      </p:sp>
      <p:sp>
        <p:nvSpPr>
          <p:cNvPr id="27" name="Text 23"/>
          <p:cNvSpPr/>
          <p:nvPr/>
        </p:nvSpPr>
        <p:spPr>
          <a:xfrm>
            <a:off x="5056632" y="2295144"/>
            <a:ext cx="3712464" cy="42062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Does this investment continue to serve this client’s best interest today?</a:t>
            </a:r>
            <a:endParaRPr lang="en-US" sz="1200" dirty="0"/>
          </a:p>
        </p:txBody>
      </p:sp>
      <p:sp>
        <p:nvSpPr>
          <p:cNvPr id="28" name="Shape 24"/>
          <p:cNvSpPr/>
          <p:nvPr/>
        </p:nvSpPr>
        <p:spPr>
          <a:xfrm>
            <a:off x="4892040" y="2943682"/>
            <a:ext cx="82296" cy="82296"/>
          </a:xfrm>
          <a:prstGeom prst="ellipse">
            <a:avLst/>
          </a:prstGeom>
          <a:solidFill>
            <a:srgbClr val="D4A96A"/>
          </a:solidFill>
          <a:ln w="12700">
            <a:solidFill>
              <a:srgbClr val="D4A96A"/>
            </a:solidFill>
            <a:prstDash val="solid"/>
          </a:ln>
        </p:spPr>
        <p:txBody>
          <a:bodyPr/>
          <a:lstStyle/>
          <a:p>
            <a:endParaRPr lang="en-US"/>
          </a:p>
        </p:txBody>
      </p:sp>
      <p:sp>
        <p:nvSpPr>
          <p:cNvPr id="29" name="Text 25"/>
          <p:cNvSpPr/>
          <p:nvPr/>
        </p:nvSpPr>
        <p:spPr>
          <a:xfrm>
            <a:off x="5056632" y="2770632"/>
            <a:ext cx="3712464" cy="42062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Documentation must support ongoing oversight</a:t>
            </a:r>
            <a:endParaRPr lang="en-US" sz="1200" dirty="0"/>
          </a:p>
        </p:txBody>
      </p:sp>
      <p:sp>
        <p:nvSpPr>
          <p:cNvPr id="30" name="Shape 26"/>
          <p:cNvSpPr/>
          <p:nvPr/>
        </p:nvSpPr>
        <p:spPr>
          <a:xfrm>
            <a:off x="4892040" y="3419170"/>
            <a:ext cx="82296" cy="82296"/>
          </a:xfrm>
          <a:prstGeom prst="ellipse">
            <a:avLst/>
          </a:prstGeom>
          <a:solidFill>
            <a:srgbClr val="D4A96A"/>
          </a:solidFill>
          <a:ln w="12700">
            <a:solidFill>
              <a:srgbClr val="D4A96A"/>
            </a:solidFill>
            <a:prstDash val="solid"/>
          </a:ln>
        </p:spPr>
        <p:txBody>
          <a:bodyPr/>
          <a:lstStyle/>
          <a:p>
            <a:endParaRPr lang="en-US"/>
          </a:p>
        </p:txBody>
      </p:sp>
      <p:sp>
        <p:nvSpPr>
          <p:cNvPr id="31" name="Text 27"/>
          <p:cNvSpPr/>
          <p:nvPr/>
        </p:nvSpPr>
        <p:spPr>
          <a:xfrm>
            <a:off x="5056632" y="3246120"/>
            <a:ext cx="3712464" cy="42062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The adviser’s firm owns the full obligation</a:t>
            </a:r>
            <a:endParaRPr lang="en-US" sz="1200" dirty="0"/>
          </a:p>
        </p:txBody>
      </p:sp>
      <p:sp>
        <p:nvSpPr>
          <p:cNvPr id="32" name="Shape 28"/>
          <p:cNvSpPr/>
          <p:nvPr/>
        </p:nvSpPr>
        <p:spPr>
          <a:xfrm>
            <a:off x="4892040" y="3894658"/>
            <a:ext cx="82296" cy="82296"/>
          </a:xfrm>
          <a:prstGeom prst="ellipse">
            <a:avLst/>
          </a:prstGeom>
          <a:solidFill>
            <a:srgbClr val="D4A96A"/>
          </a:solidFill>
          <a:ln w="12700">
            <a:solidFill>
              <a:srgbClr val="D4A96A"/>
            </a:solidFill>
            <a:prstDash val="solid"/>
          </a:ln>
        </p:spPr>
        <p:txBody>
          <a:bodyPr/>
          <a:lstStyle/>
          <a:p>
            <a:endParaRPr lang="en-US"/>
          </a:p>
        </p:txBody>
      </p:sp>
      <p:sp>
        <p:nvSpPr>
          <p:cNvPr id="33" name="Text 29"/>
          <p:cNvSpPr/>
          <p:nvPr/>
        </p:nvSpPr>
        <p:spPr>
          <a:xfrm>
            <a:off x="5056632" y="3721608"/>
            <a:ext cx="3712464" cy="42062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SEC IA-5248 (2019): both duties are ongoing</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Shape 1"/>
          <p:cNvSpPr/>
          <p:nvPr/>
        </p:nvSpPr>
        <p:spPr>
          <a:xfrm>
            <a:off x="0" y="0"/>
            <a:ext cx="164592" cy="777240"/>
          </a:xfrm>
          <a:prstGeom prst="rect">
            <a:avLst/>
          </a:prstGeom>
          <a:solidFill>
            <a:srgbClr val="2D6A4F"/>
          </a:solidFill>
          <a:ln w="12700">
            <a:solidFill>
              <a:srgbClr val="2D6A4F"/>
            </a:solidFill>
            <a:prstDash val="solid"/>
          </a:ln>
        </p:spPr>
        <p:txBody>
          <a:bodyPr/>
          <a:lstStyle/>
          <a:p>
            <a:endParaRPr lang="en-US"/>
          </a:p>
        </p:txBody>
      </p:sp>
      <p:sp>
        <p:nvSpPr>
          <p:cNvPr id="4" name="Text 2"/>
          <p:cNvSpPr/>
          <p:nvPr/>
        </p:nvSpPr>
        <p:spPr>
          <a:xfrm>
            <a:off x="320040" y="0"/>
            <a:ext cx="850392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Continued Holding as an Active Fiduciary Decision</a:t>
            </a:r>
            <a:endParaRPr lang="en-US" sz="2100" dirty="0"/>
          </a:p>
        </p:txBody>
      </p:sp>
      <p:sp>
        <p:nvSpPr>
          <p:cNvPr id="5" name="Shape 3"/>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6" name="Text 4"/>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7" name="Text 5"/>
          <p:cNvSpPr/>
          <p:nvPr/>
        </p:nvSpPr>
        <p:spPr>
          <a:xfrm>
            <a:off x="365760" y="886968"/>
            <a:ext cx="8412480" cy="310896"/>
          </a:xfrm>
          <a:prstGeom prst="rect">
            <a:avLst/>
          </a:prstGeom>
          <a:noFill/>
          <a:ln/>
        </p:spPr>
        <p:txBody>
          <a:bodyPr wrap="square" rtlCol="0" anchor="ctr"/>
          <a:lstStyle/>
          <a:p>
            <a:pPr marL="0" indent="0">
              <a:buNone/>
            </a:pPr>
            <a:r>
              <a:rPr lang="en-US" sz="1400" b="1" i="1" dirty="0">
                <a:solidFill>
                  <a:srgbClr val="2D6A4F"/>
                </a:solidFill>
                <a:latin typeface="Georgia" pitchFamily="34" charset="0"/>
                <a:ea typeface="Georgia" pitchFamily="34" charset="-122"/>
                <a:cs typeface="Georgia" pitchFamily="34" charset="-120"/>
              </a:rPr>
              <a:t>The monitoring program is the fiduciary duty, operationalized.</a:t>
            </a:r>
            <a:endParaRPr lang="en-US" sz="1400" dirty="0"/>
          </a:p>
        </p:txBody>
      </p:sp>
      <p:sp>
        <p:nvSpPr>
          <p:cNvPr id="8" name="Shape 6"/>
          <p:cNvSpPr/>
          <p:nvPr/>
        </p:nvSpPr>
        <p:spPr>
          <a:xfrm>
            <a:off x="320040" y="1298448"/>
            <a:ext cx="8503920" cy="804672"/>
          </a:xfrm>
          <a:prstGeom prst="rect">
            <a:avLst/>
          </a:prstGeom>
          <a:solidFill>
            <a:srgbClr val="0F2340"/>
          </a:solidFill>
          <a:ln w="12700">
            <a:solidFill>
              <a:srgbClr val="0F2340"/>
            </a:solidFill>
            <a:prstDash val="solid"/>
          </a:ln>
          <a:effectLst>
            <a:outerShdw blurRad="101600" dist="38100" dir="8100000" algn="bl" rotWithShape="0">
              <a:srgbClr val="000000">
                <a:alpha val="12000"/>
              </a:srgbClr>
            </a:outerShdw>
          </a:effectLst>
        </p:spPr>
        <p:txBody>
          <a:bodyPr/>
          <a:lstStyle/>
          <a:p>
            <a:endParaRPr lang="en-US"/>
          </a:p>
        </p:txBody>
      </p:sp>
      <p:sp>
        <p:nvSpPr>
          <p:cNvPr id="9" name="Shape 7"/>
          <p:cNvSpPr/>
          <p:nvPr/>
        </p:nvSpPr>
        <p:spPr>
          <a:xfrm>
            <a:off x="320040" y="1298448"/>
            <a:ext cx="73152" cy="804672"/>
          </a:xfrm>
          <a:prstGeom prst="rect">
            <a:avLst/>
          </a:prstGeom>
          <a:solidFill>
            <a:srgbClr val="2D6A4F"/>
          </a:solidFill>
          <a:ln w="12700">
            <a:solidFill>
              <a:srgbClr val="2D6A4F"/>
            </a:solidFill>
            <a:prstDash val="solid"/>
          </a:ln>
        </p:spPr>
        <p:txBody>
          <a:bodyPr/>
          <a:lstStyle/>
          <a:p>
            <a:endParaRPr lang="en-US"/>
          </a:p>
        </p:txBody>
      </p:sp>
      <p:sp>
        <p:nvSpPr>
          <p:cNvPr id="10" name="Text 8"/>
          <p:cNvSpPr/>
          <p:nvPr/>
        </p:nvSpPr>
        <p:spPr>
          <a:xfrm>
            <a:off x="502920" y="1344168"/>
            <a:ext cx="1828800" cy="256032"/>
          </a:xfrm>
          <a:prstGeom prst="rect">
            <a:avLst/>
          </a:prstGeom>
          <a:noFill/>
          <a:ln/>
        </p:spPr>
        <p:txBody>
          <a:bodyPr wrap="square" rtlCol="0" anchor="ctr"/>
          <a:lstStyle/>
          <a:p>
            <a:pPr marL="0" indent="0">
              <a:buNone/>
            </a:pPr>
            <a:r>
              <a:rPr lang="en-US" sz="1200" b="1" dirty="0">
                <a:solidFill>
                  <a:srgbClr val="52B788"/>
                </a:solidFill>
                <a:latin typeface="Georgia" pitchFamily="34" charset="0"/>
                <a:ea typeface="Georgia" pitchFamily="34" charset="-122"/>
                <a:cs typeface="Georgia" pitchFamily="34" charset="-120"/>
              </a:rPr>
              <a:t>THE REFRAME:</a:t>
            </a:r>
            <a:endParaRPr lang="en-US" sz="1200" dirty="0"/>
          </a:p>
        </p:txBody>
      </p:sp>
      <p:sp>
        <p:nvSpPr>
          <p:cNvPr id="11" name="Text 9"/>
          <p:cNvSpPr/>
          <p:nvPr/>
        </p:nvSpPr>
        <p:spPr>
          <a:xfrm>
            <a:off x="502920" y="1609344"/>
            <a:ext cx="8138160" cy="402336"/>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Every day an alternative investment remains in a client’s portfolio, you are making an active decision to continue holding it. Under the fiduciary standard, that decision requires a current, documented basis.</a:t>
            </a:r>
            <a:endParaRPr lang="en-US" sz="1300" dirty="0"/>
          </a:p>
        </p:txBody>
      </p:sp>
      <p:sp>
        <p:nvSpPr>
          <p:cNvPr id="12" name="Shape 10"/>
          <p:cNvSpPr/>
          <p:nvPr/>
        </p:nvSpPr>
        <p:spPr>
          <a:xfrm>
            <a:off x="320040" y="2240280"/>
            <a:ext cx="4206240" cy="2468880"/>
          </a:xfrm>
          <a:prstGeom prst="rect">
            <a:avLst/>
          </a:prstGeom>
          <a:solidFill>
            <a:srgbClr val="3D0F0F"/>
          </a:solidFill>
          <a:ln w="12700">
            <a:solidFill>
              <a:srgbClr val="3D0F0F"/>
            </a:solidFill>
            <a:prstDash val="solid"/>
          </a:ln>
          <a:effectLst>
            <a:outerShdw blurRad="101600" dist="38100" dir="8100000" algn="bl" rotWithShape="0">
              <a:srgbClr val="000000">
                <a:alpha val="12000"/>
              </a:srgbClr>
            </a:outerShdw>
          </a:effectLst>
        </p:spPr>
        <p:txBody>
          <a:bodyPr/>
          <a:lstStyle/>
          <a:p>
            <a:endParaRPr lang="en-US"/>
          </a:p>
        </p:txBody>
      </p:sp>
      <p:sp>
        <p:nvSpPr>
          <p:cNvPr id="13" name="Shape 11"/>
          <p:cNvSpPr/>
          <p:nvPr/>
        </p:nvSpPr>
        <p:spPr>
          <a:xfrm>
            <a:off x="320040" y="2240280"/>
            <a:ext cx="4206240" cy="402336"/>
          </a:xfrm>
          <a:prstGeom prst="rect">
            <a:avLst/>
          </a:prstGeom>
          <a:solidFill>
            <a:srgbClr val="7A1C1C"/>
          </a:solidFill>
          <a:ln w="12700">
            <a:solidFill>
              <a:srgbClr val="7A1C1C"/>
            </a:solidFill>
            <a:prstDash val="solid"/>
          </a:ln>
        </p:spPr>
        <p:txBody>
          <a:bodyPr/>
          <a:lstStyle/>
          <a:p>
            <a:endParaRPr lang="en-US"/>
          </a:p>
        </p:txBody>
      </p:sp>
      <p:pic>
        <p:nvPicPr>
          <p:cNvPr id="14" name="Image 0" descr="preencoded.png"/>
          <p:cNvPicPr>
            <a:picLocks noChangeAspect="1"/>
          </p:cNvPicPr>
          <p:nvPr/>
        </p:nvPicPr>
        <p:blipFill>
          <a:blip r:embed="rId3"/>
          <a:stretch>
            <a:fillRect/>
          </a:stretch>
        </p:blipFill>
        <p:spPr>
          <a:xfrm>
            <a:off x="411480" y="2295144"/>
            <a:ext cx="256032" cy="256032"/>
          </a:xfrm>
          <a:prstGeom prst="rect">
            <a:avLst/>
          </a:prstGeom>
        </p:spPr>
      </p:pic>
      <p:sp>
        <p:nvSpPr>
          <p:cNvPr id="15" name="Text 12"/>
          <p:cNvSpPr/>
          <p:nvPr/>
        </p:nvSpPr>
        <p:spPr>
          <a:xfrm>
            <a:off x="758952" y="2240280"/>
            <a:ext cx="3657600" cy="402336"/>
          </a:xfrm>
          <a:prstGeom prst="rect">
            <a:avLst/>
          </a:prstGeom>
          <a:noFill/>
          <a:ln/>
        </p:spPr>
        <p:txBody>
          <a:bodyPr wrap="square" lIns="0" tIns="0" rIns="0" bIns="0" rtlCol="0" anchor="ctr"/>
          <a:lstStyle/>
          <a:p>
            <a:pPr marL="0" indent="0">
              <a:buNone/>
            </a:pPr>
            <a:r>
              <a:rPr lang="en-US" sz="1050" b="1" dirty="0">
                <a:solidFill>
                  <a:srgbClr val="FFFFFF"/>
                </a:solidFill>
                <a:latin typeface="Georgia" pitchFamily="34" charset="0"/>
                <a:ea typeface="Georgia" pitchFamily="34" charset="-122"/>
                <a:cs typeface="Georgia" pitchFamily="34" charset="-120"/>
              </a:rPr>
              <a:t>THE WRONG QUESTION</a:t>
            </a:r>
            <a:endParaRPr lang="en-US" sz="1050" dirty="0"/>
          </a:p>
        </p:txBody>
      </p:sp>
      <p:sp>
        <p:nvSpPr>
          <p:cNvPr id="16" name="Text 13"/>
          <p:cNvSpPr/>
          <p:nvPr/>
        </p:nvSpPr>
        <p:spPr>
          <a:xfrm>
            <a:off x="457200" y="2715768"/>
            <a:ext cx="3931920" cy="713232"/>
          </a:xfrm>
          <a:prstGeom prst="rect">
            <a:avLst/>
          </a:prstGeom>
          <a:noFill/>
          <a:ln/>
        </p:spPr>
        <p:txBody>
          <a:bodyPr wrap="square" rtlCol="0" anchor="ctr"/>
          <a:lstStyle/>
          <a:p>
            <a:pPr marL="0" indent="0">
              <a:buNone/>
            </a:pPr>
            <a:r>
              <a:rPr lang="en-US" sz="1300" b="1" i="1" dirty="0">
                <a:solidFill>
                  <a:srgbClr val="FFFFFF"/>
                </a:solidFill>
                <a:latin typeface="Georgia" pitchFamily="34" charset="0"/>
                <a:ea typeface="Georgia" pitchFamily="34" charset="-122"/>
                <a:cs typeface="Georgia" pitchFamily="34" charset="-120"/>
              </a:rPr>
              <a:t>“Has anything gone wrong with this investment?”</a:t>
            </a:r>
            <a:endParaRPr lang="en-US" sz="1300" dirty="0"/>
          </a:p>
        </p:txBody>
      </p:sp>
      <p:sp>
        <p:nvSpPr>
          <p:cNvPr id="17" name="Text 14"/>
          <p:cNvSpPr/>
          <p:nvPr/>
        </p:nvSpPr>
        <p:spPr>
          <a:xfrm>
            <a:off x="457200" y="3493008"/>
            <a:ext cx="3931920" cy="1097280"/>
          </a:xfrm>
          <a:prstGeom prst="rect">
            <a:avLst/>
          </a:prstGeom>
          <a:noFill/>
          <a:ln/>
        </p:spPr>
        <p:txBody>
          <a:bodyPr wrap="square" rtlCol="0" anchor="ctr"/>
          <a:lstStyle/>
          <a:p>
            <a:pPr marL="0" indent="0">
              <a:buNone/>
            </a:pPr>
            <a:r>
              <a:rPr lang="en-US" sz="1200" dirty="0">
                <a:solidFill>
                  <a:srgbClr val="F5B8B8"/>
                </a:solidFill>
                <a:latin typeface="Calibri" pitchFamily="34" charset="0"/>
                <a:ea typeface="Calibri" pitchFamily="34" charset="-122"/>
                <a:cs typeface="Calibri" pitchFamily="34" charset="-120"/>
              </a:rPr>
              <a:t>Reactive. Only activates when harm has already occurred. Provides protection after the fact.</a:t>
            </a:r>
            <a:endParaRPr lang="en-US" sz="1200" dirty="0"/>
          </a:p>
        </p:txBody>
      </p:sp>
      <p:sp>
        <p:nvSpPr>
          <p:cNvPr id="18" name="Shape 15"/>
          <p:cNvSpPr/>
          <p:nvPr/>
        </p:nvSpPr>
        <p:spPr>
          <a:xfrm>
            <a:off x="4709160" y="2240280"/>
            <a:ext cx="4206240" cy="2468880"/>
          </a:xfrm>
          <a:prstGeom prst="rect">
            <a:avLst/>
          </a:prstGeom>
          <a:solidFill>
            <a:srgbClr val="2D6A4F"/>
          </a:solidFill>
          <a:ln w="12700">
            <a:solidFill>
              <a:srgbClr val="2D6A4F"/>
            </a:solidFill>
            <a:prstDash val="solid"/>
          </a:ln>
          <a:effectLst>
            <a:outerShdw blurRad="101600" dist="38100" dir="8100000" algn="bl" rotWithShape="0">
              <a:srgbClr val="000000">
                <a:alpha val="12000"/>
              </a:srgbClr>
            </a:outerShdw>
          </a:effectLst>
        </p:spPr>
        <p:txBody>
          <a:bodyPr/>
          <a:lstStyle/>
          <a:p>
            <a:endParaRPr lang="en-US"/>
          </a:p>
        </p:txBody>
      </p:sp>
      <p:sp>
        <p:nvSpPr>
          <p:cNvPr id="19" name="Shape 16"/>
          <p:cNvSpPr/>
          <p:nvPr/>
        </p:nvSpPr>
        <p:spPr>
          <a:xfrm>
            <a:off x="4709160" y="2240280"/>
            <a:ext cx="4206240" cy="402336"/>
          </a:xfrm>
          <a:prstGeom prst="rect">
            <a:avLst/>
          </a:prstGeom>
          <a:solidFill>
            <a:srgbClr val="B8924A"/>
          </a:solidFill>
          <a:ln w="12700">
            <a:solidFill>
              <a:srgbClr val="B8924A"/>
            </a:solidFill>
            <a:prstDash val="solid"/>
          </a:ln>
        </p:spPr>
        <p:txBody>
          <a:bodyPr/>
          <a:lstStyle/>
          <a:p>
            <a:endParaRPr lang="en-US"/>
          </a:p>
        </p:txBody>
      </p:sp>
      <p:pic>
        <p:nvPicPr>
          <p:cNvPr id="20" name="Image 1" descr="preencoded.png"/>
          <p:cNvPicPr>
            <a:picLocks noChangeAspect="1"/>
          </p:cNvPicPr>
          <p:nvPr/>
        </p:nvPicPr>
        <p:blipFill>
          <a:blip r:embed="rId4"/>
          <a:stretch>
            <a:fillRect/>
          </a:stretch>
        </p:blipFill>
        <p:spPr>
          <a:xfrm>
            <a:off x="4800600" y="2295144"/>
            <a:ext cx="256032" cy="256032"/>
          </a:xfrm>
          <a:prstGeom prst="rect">
            <a:avLst/>
          </a:prstGeom>
        </p:spPr>
      </p:pic>
      <p:sp>
        <p:nvSpPr>
          <p:cNvPr id="21" name="Text 17"/>
          <p:cNvSpPr/>
          <p:nvPr/>
        </p:nvSpPr>
        <p:spPr>
          <a:xfrm>
            <a:off x="5148072" y="2240280"/>
            <a:ext cx="3657600" cy="402336"/>
          </a:xfrm>
          <a:prstGeom prst="rect">
            <a:avLst/>
          </a:prstGeom>
          <a:noFill/>
          <a:ln/>
        </p:spPr>
        <p:txBody>
          <a:bodyPr wrap="square" lIns="0" tIns="0" rIns="0" bIns="0" rtlCol="0" anchor="ctr"/>
          <a:lstStyle/>
          <a:p>
            <a:pPr marL="0" indent="0">
              <a:buNone/>
            </a:pPr>
            <a:r>
              <a:rPr lang="en-US" sz="1050" b="1" dirty="0">
                <a:solidFill>
                  <a:srgbClr val="0F2340"/>
                </a:solidFill>
                <a:latin typeface="Georgia" pitchFamily="34" charset="0"/>
                <a:ea typeface="Georgia" pitchFamily="34" charset="-122"/>
                <a:cs typeface="Georgia" pitchFamily="34" charset="-120"/>
              </a:rPr>
              <a:t>THE RIGHT QUESTION</a:t>
            </a:r>
            <a:endParaRPr lang="en-US" sz="1050" dirty="0"/>
          </a:p>
        </p:txBody>
      </p:sp>
      <p:sp>
        <p:nvSpPr>
          <p:cNvPr id="22" name="Text 18"/>
          <p:cNvSpPr/>
          <p:nvPr/>
        </p:nvSpPr>
        <p:spPr>
          <a:xfrm>
            <a:off x="4846320" y="2715768"/>
            <a:ext cx="3931920" cy="713232"/>
          </a:xfrm>
          <a:prstGeom prst="rect">
            <a:avLst/>
          </a:prstGeom>
          <a:noFill/>
          <a:ln/>
        </p:spPr>
        <p:txBody>
          <a:bodyPr wrap="square" rtlCol="0" anchor="ctr"/>
          <a:lstStyle/>
          <a:p>
            <a:pPr marL="0" indent="0">
              <a:buNone/>
            </a:pPr>
            <a:r>
              <a:rPr lang="en-US" sz="1300" b="1" i="1" dirty="0">
                <a:solidFill>
                  <a:srgbClr val="FFFFFF"/>
                </a:solidFill>
                <a:latin typeface="Georgia" pitchFamily="34" charset="0"/>
                <a:ea typeface="Georgia" pitchFamily="34" charset="-122"/>
                <a:cs typeface="Georgia" pitchFamily="34" charset="-120"/>
              </a:rPr>
              <a:t>“Do I have a current, documented basis for concluding this investment continues to serve this client’s best interest?”</a:t>
            </a:r>
            <a:endParaRPr lang="en-US" sz="1300" dirty="0"/>
          </a:p>
        </p:txBody>
      </p:sp>
      <p:sp>
        <p:nvSpPr>
          <p:cNvPr id="23" name="Text 19"/>
          <p:cNvSpPr/>
          <p:nvPr/>
        </p:nvSpPr>
        <p:spPr>
          <a:xfrm>
            <a:off x="4846320" y="3493008"/>
            <a:ext cx="3931920" cy="1097280"/>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Proactive. Requires affirmative analysis on an ongoing basis. The absence of bad news is not the presence of a fiduciary analysis.</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Shape 1"/>
          <p:cNvSpPr/>
          <p:nvPr/>
        </p:nvSpPr>
        <p:spPr>
          <a:xfrm>
            <a:off x="0" y="0"/>
            <a:ext cx="164592" cy="777240"/>
          </a:xfrm>
          <a:prstGeom prst="rect">
            <a:avLst/>
          </a:prstGeom>
          <a:solidFill>
            <a:srgbClr val="2D6A4F"/>
          </a:solidFill>
          <a:ln w="12700">
            <a:solidFill>
              <a:srgbClr val="2D6A4F"/>
            </a:solidFill>
            <a:prstDash val="solid"/>
          </a:ln>
        </p:spPr>
        <p:txBody>
          <a:bodyPr/>
          <a:lstStyle/>
          <a:p>
            <a:endParaRPr lang="en-US"/>
          </a:p>
        </p:txBody>
      </p:sp>
      <p:sp>
        <p:nvSpPr>
          <p:cNvPr id="4" name="Text 2"/>
          <p:cNvSpPr/>
          <p:nvPr/>
        </p:nvSpPr>
        <p:spPr>
          <a:xfrm>
            <a:off x="320040" y="0"/>
            <a:ext cx="850392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Two Ongoing Obligations: Investment Quality and Client Suitability</a:t>
            </a:r>
            <a:endParaRPr lang="en-US" sz="2100" dirty="0"/>
          </a:p>
        </p:txBody>
      </p:sp>
      <p:sp>
        <p:nvSpPr>
          <p:cNvPr id="5" name="Shape 3"/>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6" name="Text 4"/>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7" name="Text 5"/>
          <p:cNvSpPr/>
          <p:nvPr/>
        </p:nvSpPr>
        <p:spPr>
          <a:xfrm>
            <a:off x="365760" y="886968"/>
            <a:ext cx="8412480" cy="310896"/>
          </a:xfrm>
          <a:prstGeom prst="rect">
            <a:avLst/>
          </a:prstGeom>
          <a:noFill/>
          <a:ln/>
        </p:spPr>
        <p:txBody>
          <a:bodyPr wrap="square" rtlCol="0" anchor="ctr"/>
          <a:lstStyle/>
          <a:p>
            <a:pPr marL="0" indent="0">
              <a:buNone/>
            </a:pPr>
            <a:r>
              <a:rPr lang="en-US" sz="1300" i="1" dirty="0">
                <a:solidFill>
                  <a:srgbClr val="6B7F8F"/>
                </a:solidFill>
                <a:latin typeface="Calibri" pitchFamily="34" charset="0"/>
                <a:ea typeface="Calibri" pitchFamily="34" charset="-122"/>
                <a:cs typeface="Calibri" pitchFamily="34" charset="-120"/>
              </a:rPr>
              <a:t>Both must be operating simultaneously. They require separate, documented answers.</a:t>
            </a:r>
            <a:endParaRPr lang="en-US" sz="1300" dirty="0"/>
          </a:p>
        </p:txBody>
      </p:sp>
      <p:sp>
        <p:nvSpPr>
          <p:cNvPr id="8" name="Shape 6"/>
          <p:cNvSpPr/>
          <p:nvPr/>
        </p:nvSpPr>
        <p:spPr>
          <a:xfrm>
            <a:off x="320040" y="1298448"/>
            <a:ext cx="4206240" cy="3090672"/>
          </a:xfrm>
          <a:prstGeom prst="rect">
            <a:avLst/>
          </a:prstGeom>
          <a:solidFill>
            <a:srgbClr val="0F2340"/>
          </a:solidFill>
          <a:ln w="12700">
            <a:solidFill>
              <a:srgbClr val="0F2340"/>
            </a:solidFill>
            <a:prstDash val="solid"/>
          </a:ln>
          <a:effectLst>
            <a:outerShdw blurRad="101600" dist="38100" dir="8100000" algn="bl" rotWithShape="0">
              <a:srgbClr val="000000">
                <a:alpha val="12000"/>
              </a:srgbClr>
            </a:outerShdw>
          </a:effectLst>
        </p:spPr>
        <p:txBody>
          <a:bodyPr/>
          <a:lstStyle/>
          <a:p>
            <a:endParaRPr lang="en-US"/>
          </a:p>
        </p:txBody>
      </p:sp>
      <p:sp>
        <p:nvSpPr>
          <p:cNvPr id="9" name="Shape 7"/>
          <p:cNvSpPr/>
          <p:nvPr/>
        </p:nvSpPr>
        <p:spPr>
          <a:xfrm>
            <a:off x="320040" y="1298448"/>
            <a:ext cx="4206240" cy="402336"/>
          </a:xfrm>
          <a:prstGeom prst="rect">
            <a:avLst/>
          </a:prstGeom>
          <a:solidFill>
            <a:srgbClr val="B8924A"/>
          </a:solidFill>
          <a:ln w="12700">
            <a:solidFill>
              <a:srgbClr val="B8924A"/>
            </a:solidFill>
            <a:prstDash val="solid"/>
          </a:ln>
        </p:spPr>
        <p:txBody>
          <a:bodyPr/>
          <a:lstStyle/>
          <a:p>
            <a:endParaRPr lang="en-US"/>
          </a:p>
        </p:txBody>
      </p:sp>
      <p:pic>
        <p:nvPicPr>
          <p:cNvPr id="10" name="Image 0" descr="preencoded.png"/>
          <p:cNvPicPr>
            <a:picLocks noChangeAspect="1"/>
          </p:cNvPicPr>
          <p:nvPr/>
        </p:nvPicPr>
        <p:blipFill>
          <a:blip r:embed="rId3"/>
          <a:stretch>
            <a:fillRect/>
          </a:stretch>
        </p:blipFill>
        <p:spPr>
          <a:xfrm>
            <a:off x="411480" y="1353312"/>
            <a:ext cx="256032" cy="256032"/>
          </a:xfrm>
          <a:prstGeom prst="rect">
            <a:avLst/>
          </a:prstGeom>
        </p:spPr>
      </p:pic>
      <p:sp>
        <p:nvSpPr>
          <p:cNvPr id="11" name="Text 8"/>
          <p:cNvSpPr/>
          <p:nvPr/>
        </p:nvSpPr>
        <p:spPr>
          <a:xfrm>
            <a:off x="758952" y="1298448"/>
            <a:ext cx="3657600" cy="402336"/>
          </a:xfrm>
          <a:prstGeom prst="rect">
            <a:avLst/>
          </a:prstGeom>
          <a:noFill/>
          <a:ln/>
        </p:spPr>
        <p:txBody>
          <a:bodyPr wrap="square" lIns="0" tIns="0" rIns="0" bIns="0" rtlCol="0" anchor="ctr"/>
          <a:lstStyle/>
          <a:p>
            <a:pPr marL="0" indent="0">
              <a:buNone/>
            </a:pPr>
            <a:r>
              <a:rPr lang="en-US" sz="1050" b="1" dirty="0">
                <a:solidFill>
                  <a:srgbClr val="0F2340"/>
                </a:solidFill>
                <a:latin typeface="Georgia" pitchFamily="34" charset="0"/>
                <a:ea typeface="Georgia" pitchFamily="34" charset="-122"/>
                <a:cs typeface="Georgia" pitchFamily="34" charset="-120"/>
              </a:rPr>
              <a:t>INVESTMENT QUALITY MONITORING</a:t>
            </a:r>
            <a:endParaRPr lang="en-US" sz="1050" dirty="0"/>
          </a:p>
        </p:txBody>
      </p:sp>
      <p:pic>
        <p:nvPicPr>
          <p:cNvPr id="12" name="Image 1" descr="preencoded.png"/>
          <p:cNvPicPr>
            <a:picLocks noChangeAspect="1"/>
          </p:cNvPicPr>
          <p:nvPr/>
        </p:nvPicPr>
        <p:blipFill>
          <a:blip r:embed="rId4"/>
          <a:stretch>
            <a:fillRect/>
          </a:stretch>
        </p:blipFill>
        <p:spPr>
          <a:xfrm>
            <a:off x="484632" y="1947080"/>
            <a:ext cx="182880" cy="182880"/>
          </a:xfrm>
          <a:prstGeom prst="rect">
            <a:avLst/>
          </a:prstGeom>
        </p:spPr>
      </p:pic>
      <p:sp>
        <p:nvSpPr>
          <p:cNvPr id="13" name="Text 9"/>
          <p:cNvSpPr/>
          <p:nvPr/>
        </p:nvSpPr>
        <p:spPr>
          <a:xfrm>
            <a:off x="758952" y="1792224"/>
            <a:ext cx="3621024" cy="51206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Is this investment still performing as expected?</a:t>
            </a:r>
            <a:endParaRPr lang="en-US" sz="1200" dirty="0"/>
          </a:p>
        </p:txBody>
      </p:sp>
      <p:pic>
        <p:nvPicPr>
          <p:cNvPr id="14" name="Image 2" descr="preencoded.png"/>
          <p:cNvPicPr>
            <a:picLocks noChangeAspect="1"/>
          </p:cNvPicPr>
          <p:nvPr/>
        </p:nvPicPr>
        <p:blipFill>
          <a:blip r:embed="rId4"/>
          <a:stretch>
            <a:fillRect/>
          </a:stretch>
        </p:blipFill>
        <p:spPr>
          <a:xfrm>
            <a:off x="484632" y="2514008"/>
            <a:ext cx="182880" cy="182880"/>
          </a:xfrm>
          <a:prstGeom prst="rect">
            <a:avLst/>
          </a:prstGeom>
        </p:spPr>
      </p:pic>
      <p:sp>
        <p:nvSpPr>
          <p:cNvPr id="15" name="Text 10"/>
          <p:cNvSpPr/>
          <p:nvPr/>
        </p:nvSpPr>
        <p:spPr>
          <a:xfrm>
            <a:off x="758952" y="2359152"/>
            <a:ext cx="3621024" cy="51206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Has anything changed at the sponsor or operational level?</a:t>
            </a:r>
            <a:endParaRPr lang="en-US" sz="1200" dirty="0"/>
          </a:p>
        </p:txBody>
      </p:sp>
      <p:pic>
        <p:nvPicPr>
          <p:cNvPr id="16" name="Image 3" descr="preencoded.png"/>
          <p:cNvPicPr>
            <a:picLocks noChangeAspect="1"/>
          </p:cNvPicPr>
          <p:nvPr/>
        </p:nvPicPr>
        <p:blipFill>
          <a:blip r:embed="rId4"/>
          <a:stretch>
            <a:fillRect/>
          </a:stretch>
        </p:blipFill>
        <p:spPr>
          <a:xfrm>
            <a:off x="484632" y="3080936"/>
            <a:ext cx="182880" cy="182880"/>
          </a:xfrm>
          <a:prstGeom prst="rect">
            <a:avLst/>
          </a:prstGeom>
        </p:spPr>
      </p:pic>
      <p:sp>
        <p:nvSpPr>
          <p:cNvPr id="17" name="Text 11"/>
          <p:cNvSpPr/>
          <p:nvPr/>
        </p:nvSpPr>
        <p:spPr>
          <a:xfrm>
            <a:off x="758952" y="2926080"/>
            <a:ext cx="3621024" cy="51206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Does the investment still pass a five-dimension evaluation?</a:t>
            </a:r>
            <a:endParaRPr lang="en-US" sz="1200" dirty="0"/>
          </a:p>
        </p:txBody>
      </p:sp>
      <p:pic>
        <p:nvPicPr>
          <p:cNvPr id="18" name="Image 4" descr="preencoded.png"/>
          <p:cNvPicPr>
            <a:picLocks noChangeAspect="1"/>
          </p:cNvPicPr>
          <p:nvPr/>
        </p:nvPicPr>
        <p:blipFill>
          <a:blip r:embed="rId4"/>
          <a:stretch>
            <a:fillRect/>
          </a:stretch>
        </p:blipFill>
        <p:spPr>
          <a:xfrm>
            <a:off x="484632" y="3647864"/>
            <a:ext cx="182880" cy="182880"/>
          </a:xfrm>
          <a:prstGeom prst="rect">
            <a:avLst/>
          </a:prstGeom>
        </p:spPr>
      </p:pic>
      <p:sp>
        <p:nvSpPr>
          <p:cNvPr id="19" name="Text 12"/>
          <p:cNvSpPr/>
          <p:nvPr/>
        </p:nvSpPr>
        <p:spPr>
          <a:xfrm>
            <a:off x="758952" y="3493008"/>
            <a:ext cx="3621024" cy="51206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Are current-audited financials available on schedule?</a:t>
            </a:r>
            <a:endParaRPr lang="en-US" sz="1200" dirty="0"/>
          </a:p>
        </p:txBody>
      </p:sp>
      <p:sp>
        <p:nvSpPr>
          <p:cNvPr id="20" name="Shape 13"/>
          <p:cNvSpPr/>
          <p:nvPr/>
        </p:nvSpPr>
        <p:spPr>
          <a:xfrm>
            <a:off x="4709160" y="1298448"/>
            <a:ext cx="4206240" cy="3090672"/>
          </a:xfrm>
          <a:prstGeom prst="rect">
            <a:avLst/>
          </a:prstGeom>
          <a:solidFill>
            <a:srgbClr val="2D6A4F"/>
          </a:solidFill>
          <a:ln w="12700">
            <a:solidFill>
              <a:srgbClr val="2D6A4F"/>
            </a:solidFill>
            <a:prstDash val="solid"/>
          </a:ln>
          <a:effectLst>
            <a:outerShdw blurRad="101600" dist="38100" dir="8100000" algn="bl" rotWithShape="0">
              <a:srgbClr val="000000">
                <a:alpha val="12000"/>
              </a:srgbClr>
            </a:outerShdw>
          </a:effectLst>
        </p:spPr>
        <p:txBody>
          <a:bodyPr/>
          <a:lstStyle/>
          <a:p>
            <a:endParaRPr lang="en-US"/>
          </a:p>
        </p:txBody>
      </p:sp>
      <p:sp>
        <p:nvSpPr>
          <p:cNvPr id="21" name="Shape 14"/>
          <p:cNvSpPr/>
          <p:nvPr/>
        </p:nvSpPr>
        <p:spPr>
          <a:xfrm>
            <a:off x="4709160" y="1298448"/>
            <a:ext cx="4206240" cy="402336"/>
          </a:xfrm>
          <a:prstGeom prst="rect">
            <a:avLst/>
          </a:prstGeom>
          <a:solidFill>
            <a:srgbClr val="B8924A"/>
          </a:solidFill>
          <a:ln w="12700">
            <a:solidFill>
              <a:srgbClr val="B8924A"/>
            </a:solidFill>
            <a:prstDash val="solid"/>
          </a:ln>
        </p:spPr>
        <p:txBody>
          <a:bodyPr/>
          <a:lstStyle/>
          <a:p>
            <a:endParaRPr lang="en-US"/>
          </a:p>
        </p:txBody>
      </p:sp>
      <p:pic>
        <p:nvPicPr>
          <p:cNvPr id="22" name="Image 5" descr="preencoded.png"/>
          <p:cNvPicPr>
            <a:picLocks noChangeAspect="1"/>
          </p:cNvPicPr>
          <p:nvPr/>
        </p:nvPicPr>
        <p:blipFill>
          <a:blip r:embed="rId5"/>
          <a:stretch>
            <a:fillRect/>
          </a:stretch>
        </p:blipFill>
        <p:spPr>
          <a:xfrm>
            <a:off x="4800600" y="1353312"/>
            <a:ext cx="256032" cy="256032"/>
          </a:xfrm>
          <a:prstGeom prst="rect">
            <a:avLst/>
          </a:prstGeom>
        </p:spPr>
      </p:pic>
      <p:sp>
        <p:nvSpPr>
          <p:cNvPr id="23" name="Text 15"/>
          <p:cNvSpPr/>
          <p:nvPr/>
        </p:nvSpPr>
        <p:spPr>
          <a:xfrm>
            <a:off x="5148072" y="1298448"/>
            <a:ext cx="3657600" cy="402336"/>
          </a:xfrm>
          <a:prstGeom prst="rect">
            <a:avLst/>
          </a:prstGeom>
          <a:noFill/>
          <a:ln/>
        </p:spPr>
        <p:txBody>
          <a:bodyPr wrap="square" lIns="0" tIns="0" rIns="0" bIns="0" rtlCol="0" anchor="ctr"/>
          <a:lstStyle/>
          <a:p>
            <a:pPr marL="0" indent="0">
              <a:buNone/>
            </a:pPr>
            <a:r>
              <a:rPr lang="en-US" sz="1050" b="1" dirty="0">
                <a:solidFill>
                  <a:srgbClr val="0F2340"/>
                </a:solidFill>
                <a:latin typeface="Georgia" pitchFamily="34" charset="0"/>
                <a:ea typeface="Georgia" pitchFamily="34" charset="-122"/>
                <a:cs typeface="Georgia" pitchFamily="34" charset="-120"/>
              </a:rPr>
              <a:t>CLIENT SUITABILITY REFRESH</a:t>
            </a:r>
            <a:endParaRPr lang="en-US" sz="1050" dirty="0"/>
          </a:p>
        </p:txBody>
      </p:sp>
      <p:pic>
        <p:nvPicPr>
          <p:cNvPr id="24" name="Image 6" descr="preencoded.png"/>
          <p:cNvPicPr>
            <a:picLocks noChangeAspect="1"/>
          </p:cNvPicPr>
          <p:nvPr/>
        </p:nvPicPr>
        <p:blipFill>
          <a:blip r:embed="rId4"/>
          <a:stretch>
            <a:fillRect/>
          </a:stretch>
        </p:blipFill>
        <p:spPr>
          <a:xfrm>
            <a:off x="4873752" y="1956176"/>
            <a:ext cx="182880" cy="182880"/>
          </a:xfrm>
          <a:prstGeom prst="rect">
            <a:avLst/>
          </a:prstGeom>
        </p:spPr>
      </p:pic>
      <p:sp>
        <p:nvSpPr>
          <p:cNvPr id="25" name="Text 16"/>
          <p:cNvSpPr/>
          <p:nvPr/>
        </p:nvSpPr>
        <p:spPr>
          <a:xfrm>
            <a:off x="5148072" y="1792224"/>
            <a:ext cx="3621024" cy="51206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Has the client’s income, employment, or health changed?</a:t>
            </a:r>
            <a:endParaRPr lang="en-US" sz="1200" dirty="0"/>
          </a:p>
        </p:txBody>
      </p:sp>
      <p:pic>
        <p:nvPicPr>
          <p:cNvPr id="26" name="Image 7" descr="preencoded.png"/>
          <p:cNvPicPr>
            <a:picLocks noChangeAspect="1"/>
          </p:cNvPicPr>
          <p:nvPr/>
        </p:nvPicPr>
        <p:blipFill>
          <a:blip r:embed="rId4"/>
          <a:stretch>
            <a:fillRect/>
          </a:stretch>
        </p:blipFill>
        <p:spPr>
          <a:xfrm>
            <a:off x="4873752" y="2523104"/>
            <a:ext cx="182880" cy="182880"/>
          </a:xfrm>
          <a:prstGeom prst="rect">
            <a:avLst/>
          </a:prstGeom>
        </p:spPr>
      </p:pic>
      <p:sp>
        <p:nvSpPr>
          <p:cNvPr id="27" name="Text 17"/>
          <p:cNvSpPr/>
          <p:nvPr/>
        </p:nvSpPr>
        <p:spPr>
          <a:xfrm>
            <a:off x="5148072" y="2359152"/>
            <a:ext cx="3621024" cy="51206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Are there new near-term capital needs that affect the position?</a:t>
            </a:r>
            <a:endParaRPr lang="en-US" sz="1200" dirty="0"/>
          </a:p>
        </p:txBody>
      </p:sp>
      <p:pic>
        <p:nvPicPr>
          <p:cNvPr id="28" name="Image 8" descr="preencoded.png"/>
          <p:cNvPicPr>
            <a:picLocks noChangeAspect="1"/>
          </p:cNvPicPr>
          <p:nvPr/>
        </p:nvPicPr>
        <p:blipFill>
          <a:blip r:embed="rId4"/>
          <a:stretch>
            <a:fillRect/>
          </a:stretch>
        </p:blipFill>
        <p:spPr>
          <a:xfrm>
            <a:off x="4873752" y="3090032"/>
            <a:ext cx="182880" cy="182880"/>
          </a:xfrm>
          <a:prstGeom prst="rect">
            <a:avLst/>
          </a:prstGeom>
        </p:spPr>
      </p:pic>
      <p:sp>
        <p:nvSpPr>
          <p:cNvPr id="29" name="Text 18"/>
          <p:cNvSpPr/>
          <p:nvPr/>
        </p:nvSpPr>
        <p:spPr>
          <a:xfrm>
            <a:off x="5148072" y="2926080"/>
            <a:ext cx="3621024" cy="51206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Has risk tolerance evolved since the original recommendation?</a:t>
            </a:r>
            <a:endParaRPr lang="en-US" sz="1200" dirty="0"/>
          </a:p>
        </p:txBody>
      </p:sp>
      <p:pic>
        <p:nvPicPr>
          <p:cNvPr id="30" name="Image 9" descr="preencoded.png"/>
          <p:cNvPicPr>
            <a:picLocks noChangeAspect="1"/>
          </p:cNvPicPr>
          <p:nvPr/>
        </p:nvPicPr>
        <p:blipFill>
          <a:blip r:embed="rId4"/>
          <a:stretch>
            <a:fillRect/>
          </a:stretch>
        </p:blipFill>
        <p:spPr>
          <a:xfrm>
            <a:off x="4873752" y="3656960"/>
            <a:ext cx="182880" cy="182880"/>
          </a:xfrm>
          <a:prstGeom prst="rect">
            <a:avLst/>
          </a:prstGeom>
        </p:spPr>
      </p:pic>
      <p:sp>
        <p:nvSpPr>
          <p:cNvPr id="31" name="Text 19"/>
          <p:cNvSpPr/>
          <p:nvPr/>
        </p:nvSpPr>
        <p:spPr>
          <a:xfrm>
            <a:off x="5148072" y="3493008"/>
            <a:ext cx="3621024" cy="512064"/>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Does this position remain appropriately sized for this client today?</a:t>
            </a:r>
            <a:endParaRPr lang="en-US" sz="1200" dirty="0"/>
          </a:p>
        </p:txBody>
      </p:sp>
      <p:sp>
        <p:nvSpPr>
          <p:cNvPr id="32" name="Shape 20"/>
          <p:cNvSpPr/>
          <p:nvPr/>
        </p:nvSpPr>
        <p:spPr>
          <a:xfrm>
            <a:off x="320040" y="4498848"/>
            <a:ext cx="8595360" cy="237744"/>
          </a:xfrm>
          <a:prstGeom prst="rect">
            <a:avLst/>
          </a:prstGeom>
          <a:solidFill>
            <a:srgbClr val="2D6A4F"/>
          </a:solidFill>
          <a:ln w="12700">
            <a:solidFill>
              <a:srgbClr val="2D6A4F"/>
            </a:solidFill>
            <a:prstDash val="solid"/>
          </a:ln>
        </p:spPr>
        <p:txBody>
          <a:bodyPr/>
          <a:lstStyle/>
          <a:p>
            <a:endParaRPr lang="en-US"/>
          </a:p>
        </p:txBody>
      </p:sp>
      <p:sp>
        <p:nvSpPr>
          <p:cNvPr id="33" name="Text 21"/>
          <p:cNvSpPr/>
          <p:nvPr/>
        </p:nvSpPr>
        <p:spPr>
          <a:xfrm>
            <a:off x="411480" y="4507992"/>
            <a:ext cx="8321040" cy="219456"/>
          </a:xfrm>
          <a:prstGeom prst="rect">
            <a:avLst/>
          </a:prstGeom>
          <a:noFill/>
          <a:ln/>
        </p:spPr>
        <p:txBody>
          <a:bodyPr wrap="square"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The semi-annual review answers both questions on a defined schedule - documented separately, filed together.</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ln>
        </p:spPr>
        <p:txBody>
          <a:bodyPr/>
          <a:lstStyle/>
          <a:p>
            <a:endParaRPr lang="en-US"/>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rPr>
              <a:t>The File That Proves the Obligation Is Being Met</a:t>
            </a:r>
          </a:p>
        </p:txBody>
      </p:sp>
      <p:sp>
        <p:nvSpPr>
          <p:cNvPr id="4" name="Shape 2"/>
          <p:cNvSpPr/>
          <p:nvPr/>
        </p:nvSpPr>
        <p:spPr>
          <a:xfrm>
            <a:off x="0" y="4800600"/>
            <a:ext cx="9144000" cy="342900"/>
          </a:xfrm>
          <a:prstGeom prst="rect">
            <a:avLst/>
          </a:prstGeom>
          <a:solidFill>
            <a:srgbClr val="EDE9E1"/>
          </a:solidFill>
          <a:ln w="12700">
            <a:solidFill>
              <a:srgbClr val="EDE9E1"/>
            </a:solidFill>
          </a:ln>
        </p:spPr>
        <p:txBody>
          <a:bodyPr/>
          <a:lstStyle/>
          <a:p>
            <a:endParaRPr lang="en-US"/>
          </a:p>
        </p:txBody>
      </p:sp>
      <p:sp>
        <p:nvSpPr>
          <p:cNvPr id="5" name="Text 3"/>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rPr>
              <a:t>Buttonwood Due Diligence Services  |  ALTSeek™</a:t>
            </a:r>
          </a:p>
        </p:txBody>
      </p:sp>
      <p:sp>
        <p:nvSpPr>
          <p:cNvPr id="6" name="Text 4"/>
          <p:cNvSpPr/>
          <p:nvPr/>
        </p:nvSpPr>
        <p:spPr>
          <a:xfrm>
            <a:off x="365760" y="886968"/>
            <a:ext cx="8412480" cy="310896"/>
          </a:xfrm>
          <a:prstGeom prst="rect">
            <a:avLst/>
          </a:prstGeom>
          <a:noFill/>
          <a:ln/>
        </p:spPr>
        <p:txBody>
          <a:bodyPr wrap="square" rtlCol="0" anchor="ctr"/>
          <a:lstStyle/>
          <a:p>
            <a:pPr marL="0" indent="0">
              <a:buNone/>
            </a:pPr>
            <a:r>
              <a:rPr lang="en-US" sz="1250" i="1" dirty="0">
                <a:solidFill>
                  <a:srgbClr val="6B7F8F"/>
                </a:solidFill>
                <a:latin typeface="Calibri" pitchFamily="34" charset="0"/>
              </a:rPr>
              <a:t>An examiner is asking: can this firm demonstrate it has been actively fulfilling its fiduciary obligation?</a:t>
            </a:r>
          </a:p>
        </p:txBody>
      </p:sp>
      <p:sp>
        <p:nvSpPr>
          <p:cNvPr id="7" name="Shape 5"/>
          <p:cNvSpPr/>
          <p:nvPr/>
        </p:nvSpPr>
        <p:spPr>
          <a:xfrm>
            <a:off x="320040" y="1298448"/>
            <a:ext cx="4115880" cy="3429720"/>
          </a:xfrm>
          <a:prstGeom prst="rect">
            <a:avLst/>
          </a:prstGeom>
          <a:solidFill>
            <a:srgbClr val="1B4332"/>
          </a:solidFill>
          <a:ln w="12700">
            <a:solidFill>
              <a:srgbClr val="1B4332"/>
            </a:solidFill>
          </a:ln>
        </p:spPr>
        <p:txBody>
          <a:bodyPr wrap="square" lIns="228600" tIns="182880" rIns="182880" bIns="182880" rtlCol="0" anchor="t"/>
          <a:lstStyle/>
          <a:p>
            <a:pPr marL="0" indent="0">
              <a:buNone/>
            </a:pPr>
            <a:r>
              <a:rPr lang="en-US" sz="1250" b="1" dirty="0">
                <a:solidFill>
                  <a:srgbClr val="B8924A"/>
                </a:solidFill>
                <a:latin typeface="Georgia" pitchFamily="34" charset="0"/>
              </a:rPr>
              <a:t>FILE THAT DEMONSTRATES OVERSIGHT</a:t>
            </a:r>
          </a:p>
          <a:p>
            <a:pPr marL="0" indent="0">
              <a:buNone/>
            </a:pPr>
            <a:endParaRPr lang="en-US" sz="1250" b="1" dirty="0">
              <a:solidFill>
                <a:srgbClr val="B8924A"/>
              </a:solidFill>
              <a:latin typeface="Georgia" pitchFamily="34" charset="0"/>
            </a:endParaRPr>
          </a:p>
          <a:p>
            <a:pPr marL="0" indent="0">
              <a:buNone/>
            </a:pPr>
            <a:r>
              <a:rPr lang="en-US" sz="300" dirty="0">
                <a:solidFill>
                  <a:srgbClr val="FFFFFF"/>
                </a:solidFill>
              </a:rPr>
              <a:t> </a:t>
            </a:r>
          </a:p>
          <a:p>
            <a:pPr marL="228600" indent="-228600">
              <a:buChar char="•"/>
            </a:pPr>
            <a:r>
              <a:rPr lang="en-US" sz="1200" dirty="0">
                <a:solidFill>
                  <a:srgbClr val="FFFFFF"/>
                </a:solidFill>
                <a:latin typeface="Calibri" pitchFamily="34" charset="0"/>
              </a:rPr>
              <a:t>Defined sources monitored on a defined schedule</a:t>
            </a:r>
          </a:p>
          <a:p>
            <a:pPr marL="228600" indent="-228600">
              <a:buChar char="•"/>
            </a:pPr>
            <a:r>
              <a:rPr lang="en-US" sz="1200" dirty="0">
                <a:solidFill>
                  <a:srgbClr val="FFFFFF"/>
                </a:solidFill>
                <a:latin typeface="Calibri" pitchFamily="34" charset="0"/>
              </a:rPr>
              <a:t>Triggers identified and responded to when they occurred</a:t>
            </a:r>
          </a:p>
          <a:p>
            <a:pPr marL="228600" indent="-228600">
              <a:buChar char="•"/>
            </a:pPr>
            <a:r>
              <a:rPr lang="en-US" sz="1200" dirty="0">
                <a:solidFill>
                  <a:srgbClr val="FFFFFF"/>
                </a:solidFill>
                <a:latin typeface="Calibri" pitchFamily="34" charset="0"/>
              </a:rPr>
              <a:t>Investment periodically reassessed against evaluation standards</a:t>
            </a:r>
          </a:p>
          <a:p>
            <a:pPr marL="228600" indent="-228600">
              <a:buChar char="•"/>
            </a:pPr>
            <a:r>
              <a:rPr lang="en-US" sz="1200" dirty="0">
                <a:solidFill>
                  <a:srgbClr val="FFFFFF"/>
                </a:solidFill>
                <a:latin typeface="Calibri" pitchFamily="34" charset="0"/>
              </a:rPr>
              <a:t>Client suitability periodically refreshed</a:t>
            </a:r>
          </a:p>
          <a:p>
            <a:pPr marL="228600" indent="-228600">
              <a:buChar char="•"/>
            </a:pPr>
            <a:r>
              <a:rPr lang="en-US" sz="1200" dirty="0">
                <a:solidFill>
                  <a:srgbClr val="FFFFFF"/>
                </a:solidFill>
                <a:latin typeface="Calibri" pitchFamily="34" charset="0"/>
              </a:rPr>
              <a:t>Decisions documented with explicit rationale</a:t>
            </a:r>
          </a:p>
        </p:txBody>
      </p:sp>
      <p:sp>
        <p:nvSpPr>
          <p:cNvPr id="8" name="Shape 6"/>
          <p:cNvSpPr/>
          <p:nvPr/>
        </p:nvSpPr>
        <p:spPr>
          <a:xfrm>
            <a:off x="4572000" y="1298448"/>
            <a:ext cx="4251960" cy="3429720"/>
          </a:xfrm>
          <a:prstGeom prst="rect">
            <a:avLst/>
          </a:prstGeom>
          <a:solidFill>
            <a:srgbClr val="4A0E0E"/>
          </a:solidFill>
          <a:ln w="12700">
            <a:solidFill>
              <a:srgbClr val="4A0E0E"/>
            </a:solidFill>
          </a:ln>
        </p:spPr>
        <p:txBody>
          <a:bodyPr wrap="square" lIns="228600" tIns="182880" rIns="182880" bIns="182880" rtlCol="0" anchor="t"/>
          <a:lstStyle/>
          <a:p>
            <a:pPr marL="0" indent="0">
              <a:buNone/>
            </a:pPr>
            <a:r>
              <a:rPr lang="en-US" sz="1250" b="1" dirty="0">
                <a:solidFill>
                  <a:srgbClr val="B8924A"/>
                </a:solidFill>
                <a:latin typeface="Georgia" pitchFamily="34" charset="0"/>
              </a:rPr>
              <a:t>FILE THAT DEMONSTRATES LACK OF OVERSIGHT</a:t>
            </a:r>
          </a:p>
          <a:p>
            <a:pPr marL="0" indent="0">
              <a:buNone/>
            </a:pPr>
            <a:endParaRPr lang="en-US" sz="1250" b="1" dirty="0">
              <a:solidFill>
                <a:srgbClr val="B8924A"/>
              </a:solidFill>
              <a:latin typeface="Georgia" pitchFamily="34" charset="0"/>
            </a:endParaRPr>
          </a:p>
          <a:p>
            <a:pPr marL="0" indent="0">
              <a:buNone/>
            </a:pPr>
            <a:r>
              <a:rPr lang="en-US" sz="300" dirty="0">
                <a:solidFill>
                  <a:srgbClr val="FFFFFF"/>
                </a:solidFill>
              </a:rPr>
              <a:t> </a:t>
            </a:r>
          </a:p>
          <a:p>
            <a:pPr marL="0" indent="0">
              <a:buNone/>
            </a:pPr>
            <a:r>
              <a:rPr lang="en-US" sz="1300" i="1" dirty="0">
                <a:solidFill>
                  <a:srgbClr val="FFFFFF"/>
                </a:solidFill>
                <a:latin typeface="Georgia" pitchFamily="34" charset="0"/>
              </a:rPr>
              <a:t>No monitoring records - or records so thin they don’t establish active oversight - demonstrates the opposite.</a:t>
            </a:r>
          </a:p>
          <a:p>
            <a:pPr marL="0" indent="0">
              <a:buNone/>
            </a:pPr>
            <a:endParaRPr lang="en-US" sz="1300" i="1" dirty="0">
              <a:solidFill>
                <a:srgbClr val="FFFFFF"/>
              </a:solidFill>
              <a:latin typeface="Georgia" pitchFamily="34" charset="0"/>
            </a:endParaRPr>
          </a:p>
          <a:p>
            <a:pPr marL="0" indent="0">
              <a:buNone/>
            </a:pPr>
            <a:r>
              <a:rPr lang="en-US" sz="300" dirty="0">
                <a:solidFill>
                  <a:srgbClr val="FFFFFF"/>
                </a:solidFill>
              </a:rPr>
              <a:t> </a:t>
            </a:r>
          </a:p>
          <a:p>
            <a:pPr marL="0" indent="0">
              <a:buNone/>
            </a:pPr>
            <a:r>
              <a:rPr lang="en-US" sz="1200" dirty="0">
                <a:solidFill>
                  <a:srgbClr val="FFFFFF"/>
                </a:solidFill>
                <a:latin typeface="Calibri" pitchFamily="34" charset="0"/>
              </a:rPr>
              <a:t>The fiduciary obligation was acknowledged at the point of recommendation and then essentially ignored thereafter.</a:t>
            </a:r>
          </a:p>
          <a:p>
            <a:pPr marL="0" indent="0">
              <a:buNone/>
            </a:pPr>
            <a:endParaRPr lang="en-US" sz="1200" dirty="0">
              <a:solidFill>
                <a:srgbClr val="FFFFFF"/>
              </a:solidFill>
              <a:latin typeface="Calibri" pitchFamily="34" charset="0"/>
            </a:endParaRPr>
          </a:p>
          <a:p>
            <a:pPr marL="0" indent="0">
              <a:buNone/>
            </a:pPr>
            <a:r>
              <a:rPr lang="en-US" sz="300" dirty="0">
                <a:solidFill>
                  <a:srgbClr val="FFFFFF"/>
                </a:solidFill>
              </a:rPr>
              <a:t> </a:t>
            </a:r>
          </a:p>
          <a:p>
            <a:pPr marL="0" indent="0">
              <a:buNone/>
            </a:pPr>
            <a:r>
              <a:rPr lang="en-US" sz="1200" b="1" dirty="0">
                <a:solidFill>
                  <a:srgbClr val="F5B8B8"/>
                </a:solidFill>
                <a:latin typeface="Georgia" pitchFamily="34" charset="0"/>
              </a:rPr>
              <a:t>This is the compliance gap today’s session is designed to close.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F7F4E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F2340"/>
          </a:solidFill>
          <a:ln w="12700">
            <a:solidFill>
              <a:srgbClr val="0F2340"/>
            </a:solidFill>
            <a:prstDash val="solid"/>
          </a:ln>
        </p:spPr>
        <p:txBody>
          <a:bodyPr/>
          <a:lstStyle/>
          <a:p>
            <a:endParaRPr lang="en-US"/>
          </a:p>
        </p:txBody>
      </p:sp>
      <p:sp>
        <p:nvSpPr>
          <p:cNvPr id="3" name="Shape 1"/>
          <p:cNvSpPr/>
          <p:nvPr/>
        </p:nvSpPr>
        <p:spPr>
          <a:xfrm>
            <a:off x="0" y="0"/>
            <a:ext cx="164592" cy="777240"/>
          </a:xfrm>
          <a:prstGeom prst="rect">
            <a:avLst/>
          </a:prstGeom>
          <a:solidFill>
            <a:srgbClr val="2D6A4F"/>
          </a:solidFill>
          <a:ln w="12700">
            <a:solidFill>
              <a:srgbClr val="2D6A4F"/>
            </a:solidFill>
            <a:prstDash val="solid"/>
          </a:ln>
        </p:spPr>
        <p:txBody>
          <a:bodyPr/>
          <a:lstStyle/>
          <a:p>
            <a:endParaRPr lang="en-US"/>
          </a:p>
        </p:txBody>
      </p:sp>
      <p:sp>
        <p:nvSpPr>
          <p:cNvPr id="4" name="Text 2"/>
          <p:cNvSpPr/>
          <p:nvPr/>
        </p:nvSpPr>
        <p:spPr>
          <a:xfrm>
            <a:off x="320040" y="0"/>
            <a:ext cx="8503920" cy="77724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The Implied Recommendation Doctrine - Holding Is Recommending</a:t>
            </a:r>
            <a:endParaRPr lang="en-US" sz="2100" dirty="0"/>
          </a:p>
        </p:txBody>
      </p:sp>
      <p:sp>
        <p:nvSpPr>
          <p:cNvPr id="5" name="Shape 3"/>
          <p:cNvSpPr/>
          <p:nvPr/>
        </p:nvSpPr>
        <p:spPr>
          <a:xfrm>
            <a:off x="0" y="4800600"/>
            <a:ext cx="9144000" cy="342900"/>
          </a:xfrm>
          <a:prstGeom prst="rect">
            <a:avLst/>
          </a:prstGeom>
          <a:solidFill>
            <a:srgbClr val="EDE9E1"/>
          </a:solidFill>
          <a:ln w="12700">
            <a:solidFill>
              <a:srgbClr val="EDE9E1"/>
            </a:solidFill>
            <a:prstDash val="solid"/>
          </a:ln>
        </p:spPr>
        <p:txBody>
          <a:bodyPr/>
          <a:lstStyle/>
          <a:p>
            <a:endParaRPr lang="en-US"/>
          </a:p>
        </p:txBody>
      </p:sp>
      <p:sp>
        <p:nvSpPr>
          <p:cNvPr id="6" name="Text 4"/>
          <p:cNvSpPr/>
          <p:nvPr/>
        </p:nvSpPr>
        <p:spPr>
          <a:xfrm>
            <a:off x="365760" y="4818888"/>
            <a:ext cx="8229600" cy="292608"/>
          </a:xfrm>
          <a:prstGeom prst="rect">
            <a:avLst/>
          </a:prstGeom>
          <a:noFill/>
          <a:ln/>
        </p:spPr>
        <p:txBody>
          <a:bodyPr wrap="square" rtlCol="0" anchor="ctr"/>
          <a:lstStyle/>
          <a:p>
            <a:pPr marL="0" indent="0">
              <a:buNone/>
            </a:pPr>
            <a:r>
              <a:rPr lang="en-US" sz="950" dirty="0">
                <a:solidFill>
                  <a:srgbClr val="6B7F8F"/>
                </a:solidFill>
                <a:latin typeface="Calibri" pitchFamily="34" charset="0"/>
                <a:ea typeface="Calibri" pitchFamily="34" charset="-122"/>
                <a:cs typeface="Calibri" pitchFamily="34" charset="-120"/>
              </a:rPr>
              <a:t>Buttonwood Due Diligence Services  |  ALTSeek™</a:t>
            </a:r>
            <a:endParaRPr lang="en-US" sz="950" dirty="0"/>
          </a:p>
        </p:txBody>
      </p:sp>
      <p:sp>
        <p:nvSpPr>
          <p:cNvPr id="7" name="Text 5"/>
          <p:cNvSpPr/>
          <p:nvPr/>
        </p:nvSpPr>
        <p:spPr>
          <a:xfrm>
            <a:off x="365760" y="886968"/>
            <a:ext cx="8412480" cy="310896"/>
          </a:xfrm>
          <a:prstGeom prst="rect">
            <a:avLst/>
          </a:prstGeom>
          <a:noFill/>
          <a:ln/>
        </p:spPr>
        <p:txBody>
          <a:bodyPr wrap="square" rtlCol="0" anchor="ctr"/>
          <a:lstStyle/>
          <a:p>
            <a:pPr marL="0" indent="0">
              <a:buNone/>
            </a:pPr>
            <a:r>
              <a:rPr lang="en-US" sz="1300" i="1" dirty="0">
                <a:solidFill>
                  <a:srgbClr val="6B7F8F"/>
                </a:solidFill>
                <a:latin typeface="Calibri" pitchFamily="34" charset="0"/>
                <a:ea typeface="Calibri" pitchFamily="34" charset="-122"/>
                <a:cs typeface="Calibri" pitchFamily="34" charset="-120"/>
              </a:rPr>
              <a:t>A specific legal principle with direct implications for every illiquid alternative investment in a client’s portfolio.</a:t>
            </a:r>
            <a:endParaRPr lang="en-US" sz="1300" dirty="0"/>
          </a:p>
        </p:txBody>
      </p:sp>
      <p:sp>
        <p:nvSpPr>
          <p:cNvPr id="8" name="Shape 6"/>
          <p:cNvSpPr/>
          <p:nvPr/>
        </p:nvSpPr>
        <p:spPr>
          <a:xfrm>
            <a:off x="320040" y="1298448"/>
            <a:ext cx="8503920" cy="960120"/>
          </a:xfrm>
          <a:prstGeom prst="rect">
            <a:avLst/>
          </a:prstGeom>
          <a:solidFill>
            <a:srgbClr val="0F2340"/>
          </a:solidFill>
          <a:ln w="12700">
            <a:solidFill>
              <a:srgbClr val="0F2340"/>
            </a:solidFill>
            <a:prstDash val="solid"/>
          </a:ln>
          <a:effectLst>
            <a:outerShdw blurRad="101600" dist="38100" dir="8100000" algn="bl" rotWithShape="0">
              <a:srgbClr val="000000">
                <a:alpha val="12000"/>
              </a:srgbClr>
            </a:outerShdw>
          </a:effectLst>
        </p:spPr>
        <p:txBody>
          <a:bodyPr/>
          <a:lstStyle/>
          <a:p>
            <a:endParaRPr lang="en-US"/>
          </a:p>
        </p:txBody>
      </p:sp>
      <p:sp>
        <p:nvSpPr>
          <p:cNvPr id="9" name="Shape 7"/>
          <p:cNvSpPr/>
          <p:nvPr/>
        </p:nvSpPr>
        <p:spPr>
          <a:xfrm>
            <a:off x="320040" y="1298448"/>
            <a:ext cx="73152" cy="960120"/>
          </a:xfrm>
          <a:prstGeom prst="rect">
            <a:avLst/>
          </a:prstGeom>
          <a:solidFill>
            <a:srgbClr val="2D6A4F"/>
          </a:solidFill>
          <a:ln w="12700">
            <a:solidFill>
              <a:srgbClr val="2D6A4F"/>
            </a:solidFill>
            <a:prstDash val="solid"/>
          </a:ln>
        </p:spPr>
        <p:txBody>
          <a:bodyPr/>
          <a:lstStyle/>
          <a:p>
            <a:endParaRPr lang="en-US"/>
          </a:p>
        </p:txBody>
      </p:sp>
      <p:sp>
        <p:nvSpPr>
          <p:cNvPr id="10" name="Text 8"/>
          <p:cNvSpPr/>
          <p:nvPr/>
        </p:nvSpPr>
        <p:spPr>
          <a:xfrm>
            <a:off x="502920" y="1344168"/>
            <a:ext cx="1828800" cy="256032"/>
          </a:xfrm>
          <a:prstGeom prst="rect">
            <a:avLst/>
          </a:prstGeom>
          <a:noFill/>
          <a:ln/>
        </p:spPr>
        <p:txBody>
          <a:bodyPr wrap="square" rtlCol="0" anchor="ctr"/>
          <a:lstStyle/>
          <a:p>
            <a:pPr marL="0" indent="0">
              <a:buNone/>
            </a:pPr>
            <a:r>
              <a:rPr lang="en-US" sz="1200" b="1" dirty="0">
                <a:solidFill>
                  <a:srgbClr val="52B788"/>
                </a:solidFill>
                <a:latin typeface="Georgia" pitchFamily="34" charset="0"/>
                <a:ea typeface="Georgia" pitchFamily="34" charset="-122"/>
                <a:cs typeface="Georgia" pitchFamily="34" charset="-120"/>
              </a:rPr>
              <a:t>THE PRINCIPLE:</a:t>
            </a:r>
            <a:endParaRPr lang="en-US" sz="1200" dirty="0"/>
          </a:p>
        </p:txBody>
      </p:sp>
      <p:sp>
        <p:nvSpPr>
          <p:cNvPr id="11" name="Text 9"/>
          <p:cNvSpPr/>
          <p:nvPr/>
        </p:nvSpPr>
        <p:spPr>
          <a:xfrm>
            <a:off x="502920" y="1609344"/>
            <a:ext cx="8138160" cy="566928"/>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An adviser’s failure to recommend a change when one would be in the client’s interest can itself constitute a breach of fiduciary duty. Silence reads as an implicit recommendation to hold - carrying the same fiduciary obligation as an explicit one.</a:t>
            </a:r>
            <a:endParaRPr lang="en-US" sz="1300" dirty="0"/>
          </a:p>
        </p:txBody>
      </p:sp>
      <p:sp>
        <p:nvSpPr>
          <p:cNvPr id="12" name="Shape 10"/>
          <p:cNvSpPr/>
          <p:nvPr/>
        </p:nvSpPr>
        <p:spPr>
          <a:xfrm>
            <a:off x="320040" y="2395728"/>
            <a:ext cx="8503920" cy="694944"/>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3" name="Shape 11"/>
          <p:cNvSpPr/>
          <p:nvPr/>
        </p:nvSpPr>
        <p:spPr>
          <a:xfrm>
            <a:off x="320040" y="2395728"/>
            <a:ext cx="621792" cy="694944"/>
          </a:xfrm>
          <a:prstGeom prst="rect">
            <a:avLst/>
          </a:prstGeom>
          <a:solidFill>
            <a:srgbClr val="2D6A4F"/>
          </a:solidFill>
          <a:ln w="12700">
            <a:solidFill>
              <a:srgbClr val="2D6A4F"/>
            </a:solidFill>
            <a:prstDash val="solid"/>
          </a:ln>
        </p:spPr>
        <p:txBody>
          <a:bodyPr/>
          <a:lstStyle/>
          <a:p>
            <a:endParaRPr lang="en-US"/>
          </a:p>
        </p:txBody>
      </p:sp>
      <p:pic>
        <p:nvPicPr>
          <p:cNvPr id="14" name="Image 0" descr="preencoded.png"/>
          <p:cNvPicPr>
            <a:picLocks noChangeAspect="1"/>
          </p:cNvPicPr>
          <p:nvPr/>
        </p:nvPicPr>
        <p:blipFill>
          <a:blip r:embed="rId3"/>
          <a:stretch>
            <a:fillRect/>
          </a:stretch>
        </p:blipFill>
        <p:spPr>
          <a:xfrm>
            <a:off x="457200" y="2596896"/>
            <a:ext cx="274320" cy="274320"/>
          </a:xfrm>
          <a:prstGeom prst="rect">
            <a:avLst/>
          </a:prstGeom>
        </p:spPr>
      </p:pic>
      <p:sp>
        <p:nvSpPr>
          <p:cNvPr id="15" name="Text 12"/>
          <p:cNvSpPr/>
          <p:nvPr/>
        </p:nvSpPr>
        <p:spPr>
          <a:xfrm>
            <a:off x="1033272" y="2459736"/>
            <a:ext cx="7662672" cy="256032"/>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For illiquid positions specifically</a:t>
            </a:r>
            <a:endParaRPr lang="en-US" sz="1300" dirty="0"/>
          </a:p>
        </p:txBody>
      </p:sp>
      <p:sp>
        <p:nvSpPr>
          <p:cNvPr id="16" name="Text 13"/>
          <p:cNvSpPr/>
          <p:nvPr/>
        </p:nvSpPr>
        <p:spPr>
          <a:xfrm>
            <a:off x="1033272" y="2770632"/>
            <a:ext cx="7662672" cy="237744"/>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The client cannot exit on their own. They are entirely dependent on the adviser to maintain active oversight and inform them when circumstances change. The fiduciary obligation is </a:t>
            </a:r>
            <a:r>
              <a:rPr lang="en-US" sz="1200" b="1" dirty="0">
                <a:solidFill>
                  <a:srgbClr val="1C2B3A"/>
                </a:solidFill>
                <a:latin typeface="Calibri" pitchFamily="34" charset="0"/>
                <a:ea typeface="Calibri" pitchFamily="34" charset="-122"/>
                <a:cs typeface="Calibri" pitchFamily="34" charset="-120"/>
              </a:rPr>
              <a:t>heightened, not diminished</a:t>
            </a:r>
            <a:r>
              <a:rPr lang="en-US" sz="1200" dirty="0">
                <a:solidFill>
                  <a:srgbClr val="1C2B3A"/>
                </a:solidFill>
                <a:latin typeface="Calibri" pitchFamily="34" charset="0"/>
                <a:ea typeface="Calibri" pitchFamily="34" charset="-122"/>
                <a:cs typeface="Calibri" pitchFamily="34" charset="-120"/>
              </a:rPr>
              <a:t>, by the illiquidity.</a:t>
            </a:r>
            <a:endParaRPr lang="en-US" sz="1200" dirty="0"/>
          </a:p>
        </p:txBody>
      </p:sp>
      <p:sp>
        <p:nvSpPr>
          <p:cNvPr id="17" name="Shape 14"/>
          <p:cNvSpPr/>
          <p:nvPr/>
        </p:nvSpPr>
        <p:spPr>
          <a:xfrm>
            <a:off x="320040" y="3163824"/>
            <a:ext cx="8503920" cy="694944"/>
          </a:xfrm>
          <a:prstGeom prst="rect">
            <a:avLst/>
          </a:prstGeom>
          <a:solidFill>
            <a:srgbClr val="EDE9E1"/>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18" name="Shape 15"/>
          <p:cNvSpPr/>
          <p:nvPr/>
        </p:nvSpPr>
        <p:spPr>
          <a:xfrm>
            <a:off x="320040" y="3163824"/>
            <a:ext cx="621792" cy="694944"/>
          </a:xfrm>
          <a:prstGeom prst="rect">
            <a:avLst/>
          </a:prstGeom>
          <a:solidFill>
            <a:srgbClr val="2D6A4F"/>
          </a:solidFill>
          <a:ln w="12700">
            <a:solidFill>
              <a:srgbClr val="2D6A4F"/>
            </a:solidFill>
            <a:prstDash val="solid"/>
          </a:ln>
        </p:spPr>
        <p:txBody>
          <a:bodyPr/>
          <a:lstStyle/>
          <a:p>
            <a:endParaRPr lang="en-US"/>
          </a:p>
        </p:txBody>
      </p:sp>
      <p:pic>
        <p:nvPicPr>
          <p:cNvPr id="19" name="Image 1" descr="preencoded.png"/>
          <p:cNvPicPr>
            <a:picLocks noChangeAspect="1"/>
          </p:cNvPicPr>
          <p:nvPr/>
        </p:nvPicPr>
        <p:blipFill>
          <a:blip r:embed="rId4"/>
          <a:stretch>
            <a:fillRect/>
          </a:stretch>
        </p:blipFill>
        <p:spPr>
          <a:xfrm>
            <a:off x="457200" y="3364992"/>
            <a:ext cx="274320" cy="274320"/>
          </a:xfrm>
          <a:prstGeom prst="rect">
            <a:avLst/>
          </a:prstGeom>
        </p:spPr>
      </p:pic>
      <p:sp>
        <p:nvSpPr>
          <p:cNvPr id="20" name="Text 16"/>
          <p:cNvSpPr/>
          <p:nvPr/>
        </p:nvSpPr>
        <p:spPr>
          <a:xfrm>
            <a:off x="1033272" y="3164141"/>
            <a:ext cx="7662672" cy="256032"/>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For positions that no longer meet your standards</a:t>
            </a:r>
            <a:endParaRPr lang="en-US" sz="1300" dirty="0"/>
          </a:p>
        </p:txBody>
      </p:sp>
      <p:sp>
        <p:nvSpPr>
          <p:cNvPr id="21" name="Text 17"/>
          <p:cNvSpPr/>
          <p:nvPr/>
        </p:nvSpPr>
        <p:spPr>
          <a:xfrm>
            <a:off x="1033272" y="3479588"/>
            <a:ext cx="7662672" cy="237744"/>
          </a:xfrm>
          <a:prstGeom prst="rect">
            <a:avLst/>
          </a:prstGeom>
          <a:noFill/>
          <a:ln/>
        </p:spPr>
        <p:txBody>
          <a:bodyPr wrap="square" rtlCol="0" anchor="ctr"/>
          <a:lstStyle/>
          <a:p>
            <a:pPr marL="0" indent="0">
              <a:buNone/>
            </a:pPr>
            <a:r>
              <a:rPr lang="en-US" sz="1150" dirty="0">
                <a:solidFill>
                  <a:srgbClr val="1C2B3A"/>
                </a:solidFill>
                <a:latin typeface="Calibri" pitchFamily="34" charset="0"/>
                <a:ea typeface="Calibri" pitchFamily="34" charset="-122"/>
                <a:cs typeface="Calibri" pitchFamily="34" charset="-120"/>
              </a:rPr>
              <a:t>The obligation is not to exit - it may not be possible. The obligation is to document the situation honestly: what the concern is, why exit isn’t available, what oversight is in place, and what action will be taken when a liquidity option becomes available.</a:t>
            </a:r>
            <a:endParaRPr lang="en-US" sz="1150" dirty="0"/>
          </a:p>
        </p:txBody>
      </p:sp>
      <p:sp>
        <p:nvSpPr>
          <p:cNvPr id="22" name="Shape 18"/>
          <p:cNvSpPr/>
          <p:nvPr/>
        </p:nvSpPr>
        <p:spPr>
          <a:xfrm>
            <a:off x="320040" y="3931920"/>
            <a:ext cx="8503920" cy="694944"/>
          </a:xfrm>
          <a:prstGeom prst="rect">
            <a:avLst/>
          </a:prstGeom>
          <a:solidFill>
            <a:srgbClr val="FFFFFF"/>
          </a:solidFill>
          <a:ln w="12700">
            <a:solidFill>
              <a:srgbClr val="D0C8BC"/>
            </a:solidFill>
            <a:prstDash val="solid"/>
          </a:ln>
          <a:effectLst>
            <a:outerShdw blurRad="50800" dist="25400" dir="8100000" algn="bl" rotWithShape="0">
              <a:srgbClr val="000000">
                <a:alpha val="10000"/>
              </a:srgbClr>
            </a:outerShdw>
          </a:effectLst>
        </p:spPr>
        <p:txBody>
          <a:bodyPr/>
          <a:lstStyle/>
          <a:p>
            <a:endParaRPr lang="en-US"/>
          </a:p>
        </p:txBody>
      </p:sp>
      <p:sp>
        <p:nvSpPr>
          <p:cNvPr id="23" name="Shape 19"/>
          <p:cNvSpPr/>
          <p:nvPr/>
        </p:nvSpPr>
        <p:spPr>
          <a:xfrm>
            <a:off x="320040" y="3931920"/>
            <a:ext cx="621792" cy="694944"/>
          </a:xfrm>
          <a:prstGeom prst="rect">
            <a:avLst/>
          </a:prstGeom>
          <a:solidFill>
            <a:srgbClr val="2D6A4F"/>
          </a:solidFill>
          <a:ln w="12700">
            <a:solidFill>
              <a:srgbClr val="2D6A4F"/>
            </a:solidFill>
            <a:prstDash val="solid"/>
          </a:ln>
        </p:spPr>
        <p:txBody>
          <a:bodyPr/>
          <a:lstStyle/>
          <a:p>
            <a:endParaRPr lang="en-US"/>
          </a:p>
        </p:txBody>
      </p:sp>
      <p:pic>
        <p:nvPicPr>
          <p:cNvPr id="24" name="Image 2" descr="preencoded.png"/>
          <p:cNvPicPr>
            <a:picLocks noChangeAspect="1"/>
          </p:cNvPicPr>
          <p:nvPr/>
        </p:nvPicPr>
        <p:blipFill>
          <a:blip r:embed="rId5"/>
          <a:stretch>
            <a:fillRect/>
          </a:stretch>
        </p:blipFill>
        <p:spPr>
          <a:xfrm>
            <a:off x="457200" y="4133088"/>
            <a:ext cx="274320" cy="274320"/>
          </a:xfrm>
          <a:prstGeom prst="rect">
            <a:avLst/>
          </a:prstGeom>
        </p:spPr>
      </p:pic>
      <p:sp>
        <p:nvSpPr>
          <p:cNvPr id="25" name="Text 20"/>
          <p:cNvSpPr/>
          <p:nvPr/>
        </p:nvSpPr>
        <p:spPr>
          <a:xfrm>
            <a:off x="1033272" y="3973183"/>
            <a:ext cx="7662672" cy="256032"/>
          </a:xfrm>
          <a:prstGeom prst="rect">
            <a:avLst/>
          </a:prstGeom>
          <a:noFill/>
          <a:ln/>
        </p:spPr>
        <p:txBody>
          <a:bodyPr wrap="square" rtlCol="0" anchor="ctr"/>
          <a:lstStyle/>
          <a:p>
            <a:pPr marL="0" indent="0">
              <a:buNone/>
            </a:pPr>
            <a:r>
              <a:rPr lang="en-US" sz="1300" b="1" dirty="0">
                <a:solidFill>
                  <a:srgbClr val="0F2340"/>
                </a:solidFill>
                <a:latin typeface="Georgia" pitchFamily="34" charset="0"/>
                <a:ea typeface="Georgia" pitchFamily="34" charset="-122"/>
                <a:cs typeface="Georgia" pitchFamily="34" charset="-120"/>
              </a:rPr>
              <a:t>For the monitoring record</a:t>
            </a:r>
            <a:endParaRPr lang="en-US" sz="1300" dirty="0"/>
          </a:p>
        </p:txBody>
      </p:sp>
      <p:sp>
        <p:nvSpPr>
          <p:cNvPr id="26" name="Text 21"/>
          <p:cNvSpPr/>
          <p:nvPr/>
        </p:nvSpPr>
        <p:spPr>
          <a:xfrm>
            <a:off x="1033272" y="4274981"/>
            <a:ext cx="7662672" cy="237744"/>
          </a:xfrm>
          <a:prstGeom prst="rect">
            <a:avLst/>
          </a:prstGeom>
          <a:noFill/>
          <a:ln/>
        </p:spPr>
        <p:txBody>
          <a:bodyPr wrap="square" rtlCol="0" anchor="ctr"/>
          <a:lstStyle/>
          <a:p>
            <a:pPr marL="0" indent="0">
              <a:buNone/>
            </a:pPr>
            <a:r>
              <a:rPr lang="en-US" sz="1200" dirty="0">
                <a:solidFill>
                  <a:srgbClr val="1C2B3A"/>
                </a:solidFill>
                <a:latin typeface="Calibri" pitchFamily="34" charset="0"/>
                <a:ea typeface="Calibri" pitchFamily="34" charset="-122"/>
                <a:cs typeface="Calibri" pitchFamily="34" charset="-120"/>
              </a:rPr>
              <a:t>Every monitoring review is documentation that the implicit recommendation to hold was made on an informed, affirmative basis - not by omission. The monitoring record is the fiduciary justification for continued holding.</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0F2340"/>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B8924A"/>
          </a:solidFill>
          <a:ln w="12700">
            <a:solidFill>
              <a:srgbClr val="B8924A"/>
            </a:solidFill>
            <a:prstDash val="solid"/>
          </a:ln>
        </p:spPr>
        <p:txBody>
          <a:bodyPr/>
          <a:lstStyle/>
          <a:p>
            <a:endParaRPr lang="en-US"/>
          </a:p>
        </p:txBody>
      </p:sp>
      <p:sp>
        <p:nvSpPr>
          <p:cNvPr id="3" name="Shape 1"/>
          <p:cNvSpPr/>
          <p:nvPr/>
        </p:nvSpPr>
        <p:spPr>
          <a:xfrm>
            <a:off x="164592" y="1371600"/>
            <a:ext cx="8979408" cy="2606040"/>
          </a:xfrm>
          <a:prstGeom prst="rect">
            <a:avLst/>
          </a:prstGeom>
          <a:solidFill>
            <a:srgbClr val="1A3A5C"/>
          </a:solidFill>
          <a:ln w="12700">
            <a:solidFill>
              <a:srgbClr val="1A3A5C"/>
            </a:solidFill>
            <a:prstDash val="solid"/>
          </a:ln>
        </p:spPr>
        <p:txBody>
          <a:bodyPr/>
          <a:lstStyle/>
          <a:p>
            <a:endParaRPr lang="en-US"/>
          </a:p>
        </p:txBody>
      </p:sp>
      <p:sp>
        <p:nvSpPr>
          <p:cNvPr id="4" name="Text 2"/>
          <p:cNvSpPr/>
          <p:nvPr/>
        </p:nvSpPr>
        <p:spPr>
          <a:xfrm>
            <a:off x="457200" y="320040"/>
            <a:ext cx="8229600" cy="365760"/>
          </a:xfrm>
          <a:prstGeom prst="rect">
            <a:avLst/>
          </a:prstGeom>
          <a:noFill/>
          <a:ln/>
        </p:spPr>
        <p:txBody>
          <a:bodyPr wrap="square" rtlCol="0" anchor="ctr"/>
          <a:lstStyle/>
          <a:p>
            <a:pPr marL="0" indent="0">
              <a:buNone/>
            </a:pPr>
            <a:r>
              <a:rPr lang="en-US" sz="1100" b="1" kern="0" spc="500" dirty="0">
                <a:solidFill>
                  <a:srgbClr val="B8924A"/>
                </a:solidFill>
                <a:latin typeface="Georgia" pitchFamily="34" charset="0"/>
                <a:ea typeface="Georgia" pitchFamily="34" charset="-122"/>
                <a:cs typeface="Georgia" pitchFamily="34" charset="-120"/>
              </a:rPr>
              <a:t>SECTION II</a:t>
            </a:r>
            <a:endParaRPr lang="en-US" sz="1100" dirty="0"/>
          </a:p>
        </p:txBody>
      </p:sp>
      <p:sp>
        <p:nvSpPr>
          <p:cNvPr id="5" name="Text 3"/>
          <p:cNvSpPr/>
          <p:nvPr/>
        </p:nvSpPr>
        <p:spPr>
          <a:xfrm>
            <a:off x="457200" y="1508760"/>
            <a:ext cx="8229600" cy="150876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The Monitoring Gap</a:t>
            </a:r>
            <a:endParaRPr lang="en-US" sz="3000" dirty="0"/>
          </a:p>
        </p:txBody>
      </p:sp>
      <p:sp>
        <p:nvSpPr>
          <p:cNvPr id="6" name="Text 4"/>
          <p:cNvSpPr/>
          <p:nvPr/>
        </p:nvSpPr>
        <p:spPr>
          <a:xfrm>
            <a:off x="457200" y="3108960"/>
            <a:ext cx="8229600" cy="502920"/>
          </a:xfrm>
          <a:prstGeom prst="rect">
            <a:avLst/>
          </a:prstGeom>
          <a:noFill/>
          <a:ln/>
        </p:spPr>
        <p:txBody>
          <a:bodyPr wrap="square" rtlCol="0" anchor="ctr"/>
          <a:lstStyle/>
          <a:p>
            <a:pPr marL="0" indent="0">
              <a:buNone/>
            </a:pPr>
            <a:r>
              <a:rPr lang="en-US" sz="1500" i="1" dirty="0">
                <a:solidFill>
                  <a:srgbClr val="D4A96A"/>
                </a:solidFill>
                <a:latin typeface="Calibri" pitchFamily="34" charset="0"/>
                <a:ea typeface="Calibri" pitchFamily="34" charset="-122"/>
                <a:cs typeface="Calibri" pitchFamily="34" charset="-120"/>
              </a:rPr>
              <a:t>Reactive awareness vs. systematic oversight - what’s at stake</a:t>
            </a:r>
            <a:endParaRPr lang="en-US" sz="1500" dirty="0"/>
          </a:p>
        </p:txBody>
      </p:sp>
      <p:sp>
        <p:nvSpPr>
          <p:cNvPr id="7" name="Shape 5"/>
          <p:cNvSpPr/>
          <p:nvPr/>
        </p:nvSpPr>
        <p:spPr>
          <a:xfrm>
            <a:off x="0" y="4709160"/>
            <a:ext cx="9144000" cy="434340"/>
          </a:xfrm>
          <a:prstGeom prst="rect">
            <a:avLst/>
          </a:prstGeom>
          <a:solidFill>
            <a:srgbClr val="264D73"/>
          </a:solidFill>
          <a:ln w="12700">
            <a:solidFill>
              <a:srgbClr val="264D73"/>
            </a:solidFill>
            <a:prstDash val="solid"/>
          </a:ln>
        </p:spPr>
        <p:txBody>
          <a:bodyPr/>
          <a:lstStyle/>
          <a:p>
            <a:endParaRPr lang="en-US"/>
          </a:p>
        </p:txBody>
      </p:sp>
      <p:sp>
        <p:nvSpPr>
          <p:cNvPr id="8" name="Text 6"/>
          <p:cNvSpPr/>
          <p:nvPr/>
        </p:nvSpPr>
        <p:spPr>
          <a:xfrm>
            <a:off x="365760" y="4773168"/>
            <a:ext cx="8229600" cy="301752"/>
          </a:xfrm>
          <a:prstGeom prst="rect">
            <a:avLst/>
          </a:prstGeom>
          <a:noFill/>
          <a:ln/>
        </p:spPr>
        <p:txBody>
          <a:bodyPr wrap="square" rtlCol="0" anchor="ctr"/>
          <a:lstStyle/>
          <a:p>
            <a:pPr marL="0" indent="0">
              <a:buNone/>
            </a:pPr>
            <a:r>
              <a:rPr lang="en-US" sz="1100" dirty="0">
                <a:solidFill>
                  <a:srgbClr val="6B7F8F"/>
                </a:solidFill>
                <a:latin typeface="Calibri" pitchFamily="34" charset="0"/>
                <a:ea typeface="Calibri" pitchFamily="34" charset="-122"/>
                <a:cs typeface="Calibri" pitchFamily="34" charset="-120"/>
              </a:rPr>
              <a:t>Buttonwood Due Diligence Services  |  ALTSeek™</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67DD87061F2246B6549277CB008516" ma:contentTypeVersion="19" ma:contentTypeDescription="Create a new document." ma:contentTypeScope="" ma:versionID="bb5f84b2bc16d990f27c26b7df554803">
  <xsd:schema xmlns:xsd="http://www.w3.org/2001/XMLSchema" xmlns:xs="http://www.w3.org/2001/XMLSchema" xmlns:p="http://schemas.microsoft.com/office/2006/metadata/properties" xmlns:ns2="dec52f81-bac7-4efe-9359-1e164f926baa" xmlns:ns3="caf02677-c88b-4b9b-84b6-a91519fffe80" targetNamespace="http://schemas.microsoft.com/office/2006/metadata/properties" ma:root="true" ma:fieldsID="dc474f02579291b4f565e57d2029200e" ns2:_="" ns3:_="">
    <xsd:import namespace="dec52f81-bac7-4efe-9359-1e164f926baa"/>
    <xsd:import namespace="caf02677-c88b-4b9b-84b6-a91519fffe8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c52f81-bac7-4efe-9359-1e164f926b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f8e2908-f43e-467e-8a46-f78a9444bd6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af02677-c88b-4b9b-84b6-a91519fffe8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b03bb46-ea02-4320-a190-c8e8f495d953}" ma:internalName="TaxCatchAll" ma:showField="CatchAllData" ma:web="caf02677-c88b-4b9b-84b6-a91519fffe8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ec52f81-bac7-4efe-9359-1e164f926baa">
      <Terms xmlns="http://schemas.microsoft.com/office/infopath/2007/PartnerControls"/>
    </lcf76f155ced4ddcb4097134ff3c332f>
    <TaxCatchAll xmlns="caf02677-c88b-4b9b-84b6-a91519fffe80" xsi:nil="true"/>
  </documentManagement>
</p:properties>
</file>

<file path=customXml/itemProps1.xml><?xml version="1.0" encoding="utf-8"?>
<ds:datastoreItem xmlns:ds="http://schemas.openxmlformats.org/officeDocument/2006/customXml" ds:itemID="{B022E7F3-64EB-4443-BD0E-5088FE6196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c52f81-bac7-4efe-9359-1e164f926baa"/>
    <ds:schemaRef ds:uri="caf02677-c88b-4b9b-84b6-a91519fffe8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D6A5CC1-1FBD-45E8-A22F-26093E23EFC0}">
  <ds:schemaRefs>
    <ds:schemaRef ds:uri="http://schemas.microsoft.com/sharepoint/v3/contenttype/forms"/>
  </ds:schemaRefs>
</ds:datastoreItem>
</file>

<file path=customXml/itemProps3.xml><?xml version="1.0" encoding="utf-8"?>
<ds:datastoreItem xmlns:ds="http://schemas.openxmlformats.org/officeDocument/2006/customXml" ds:itemID="{9D895299-B13D-4763-AA3E-10282EA10C0C}">
  <ds:schemaRefs>
    <ds:schemaRef ds:uri="caf02677-c88b-4b9b-84b6-a91519fffe80"/>
    <ds:schemaRef ds:uri="http://schemas.openxmlformats.org/package/2006/metadata/core-properties"/>
    <ds:schemaRef ds:uri="dec52f81-bac7-4efe-9359-1e164f926baa"/>
    <ds:schemaRef ds:uri="http://schemas.microsoft.com/office/infopath/2007/PartnerControls"/>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1953</TotalTime>
  <Words>4102</Words>
  <Application>Microsoft Office PowerPoint</Application>
  <PresentationFormat>On-screen Show (16:9)</PresentationFormat>
  <Paragraphs>442</Paragraphs>
  <Slides>35</Slides>
  <Notes>31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Monitoring Alternative Investments After the Sale: What Actual Oversight Requires</dc:title>
  <dc:subject>PptxGenJS Presentation</dc:subject>
  <dc:creator>Buttonwood Due Diligence Services</dc:creator>
  <cp:lastModifiedBy>Steve Ogrin</cp:lastModifiedBy>
  <cp:revision>1</cp:revision>
  <dcterms:created xsi:type="dcterms:W3CDTF">2026-05-12T19:41:38Z</dcterms:created>
  <dcterms:modified xsi:type="dcterms:W3CDTF">2026-05-27T19:06:48Z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0x0101000767DD87061F2246B6549277CB008516</vt:lpwstr>
  </property>
  <property fmtid="{D5CDD505-2E9C-101B-9397-08002B2CF9AE}" pid="3" name="MediaServiceImageTags">
    <vt:lpwstr/>
  </property>
</Properties>
</file>